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3"/>
  </p:sldMasterIdLst>
  <p:notesMasterIdLst>
    <p:notesMasterId r:id="rId28"/>
  </p:notesMasterIdLst>
  <p:sldIdLst>
    <p:sldId id="789" r:id="rId4"/>
    <p:sldId id="771" r:id="rId5"/>
    <p:sldId id="733" r:id="rId6"/>
    <p:sldId id="726" r:id="rId7"/>
    <p:sldId id="791" r:id="rId8"/>
    <p:sldId id="747" r:id="rId9"/>
    <p:sldId id="750" r:id="rId10"/>
    <p:sldId id="751" r:id="rId11"/>
    <p:sldId id="786" r:id="rId12"/>
    <p:sldId id="787" r:id="rId13"/>
    <p:sldId id="783" r:id="rId14"/>
    <p:sldId id="790" r:id="rId15"/>
    <p:sldId id="778" r:id="rId16"/>
    <p:sldId id="788" r:id="rId17"/>
    <p:sldId id="781" r:id="rId18"/>
    <p:sldId id="792" r:id="rId19"/>
    <p:sldId id="782" r:id="rId20"/>
    <p:sldId id="774" r:id="rId21"/>
    <p:sldId id="838840363" r:id="rId22"/>
    <p:sldId id="838840360" r:id="rId23"/>
    <p:sldId id="838840358" r:id="rId24"/>
    <p:sldId id="838840362" r:id="rId25"/>
    <p:sldId id="838840355" r:id="rId26"/>
    <p:sldId id="838840356" r:id="rId27"/>
  </p:sldIdLst>
  <p:sldSz cx="12192000" cy="6858000"/>
  <p:notesSz cx="6794500" cy="9906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DFD16B3-0066-AF37-DD4B-67CBF5BC8891}" name="Bergamini Marika" initials="MB" userId="S::Marika.Bergamini@gruppohera.it::198f8bd2-2f46-483f-bba8-fe6de83958c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B8B"/>
    <a:srgbClr val="00A97E"/>
    <a:srgbClr val="FFFFE1"/>
    <a:srgbClr val="0000CC"/>
    <a:srgbClr val="008000"/>
    <a:srgbClr val="ED7F00"/>
    <a:srgbClr val="054977"/>
    <a:srgbClr val="96BC33"/>
    <a:srgbClr val="96B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39" autoAdjust="0"/>
    <p:restoredTop sz="86390" autoAdjust="0"/>
  </p:normalViewPr>
  <p:slideViewPr>
    <p:cSldViewPr snapToGrid="0">
      <p:cViewPr varScale="1">
        <p:scale>
          <a:sx n="78" d="100"/>
          <a:sy n="78" d="100"/>
        </p:scale>
        <p:origin x="117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oglio_di_lavoro_di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Foglio_di_lavoro_di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026452945253712E-2"/>
          <c:y val="4.998500908135612E-2"/>
          <c:w val="0.91397356781151817"/>
          <c:h val="0.78773977218293567"/>
        </c:manualLayout>
      </c:layout>
      <c:lineChart>
        <c:grouping val="stacked"/>
        <c:varyColors val="0"/>
        <c:ser>
          <c:idx val="0"/>
          <c:order val="0"/>
          <c:spPr>
            <a:ln w="76200" cap="rnd" cmpd="sng" algn="ctr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Export!$B$24:$B$57</c:f>
              <c:numCache>
                <c:formatCode>mmm\-yy</c:formatCode>
                <c:ptCount val="3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</c:numCache>
            </c:numRef>
          </c:cat>
          <c:val>
            <c:numRef>
              <c:f>Export!$C$24:$C$57</c:f>
              <c:numCache>
                <c:formatCode>0.0%;\-0.0%;0.0%</c:formatCode>
                <c:ptCount val="34"/>
                <c:pt idx="0">
                  <c:v>0.77799300814431038</c:v>
                </c:pt>
                <c:pt idx="1">
                  <c:v>0.79025025124453685</c:v>
                </c:pt>
                <c:pt idx="2">
                  <c:v>0.81381572976118643</c:v>
                </c:pt>
                <c:pt idx="3">
                  <c:v>0.76147387276043588</c:v>
                </c:pt>
                <c:pt idx="4">
                  <c:v>0.7996750542304768</c:v>
                </c:pt>
                <c:pt idx="5">
                  <c:v>0.80674377010646348</c:v>
                </c:pt>
                <c:pt idx="6">
                  <c:v>0.77845310469701812</c:v>
                </c:pt>
                <c:pt idx="7">
                  <c:v>0.81363749885400505</c:v>
                </c:pt>
                <c:pt idx="8">
                  <c:v>0.79497474762287446</c:v>
                </c:pt>
                <c:pt idx="9">
                  <c:v>0.7837935228142876</c:v>
                </c:pt>
                <c:pt idx="10">
                  <c:v>0.81847289268594059</c:v>
                </c:pt>
                <c:pt idx="11">
                  <c:v>0.81016158310375119</c:v>
                </c:pt>
                <c:pt idx="12">
                  <c:v>0.80793611862568171</c:v>
                </c:pt>
                <c:pt idx="13">
                  <c:v>0.8130143301650905</c:v>
                </c:pt>
                <c:pt idx="14">
                  <c:v>0.80773308169946068</c:v>
                </c:pt>
                <c:pt idx="15">
                  <c:v>0.80840577209292286</c:v>
                </c:pt>
                <c:pt idx="16">
                  <c:v>0.82332361516034991</c:v>
                </c:pt>
                <c:pt idx="17">
                  <c:v>0.82146335290607453</c:v>
                </c:pt>
                <c:pt idx="18">
                  <c:v>0.80086626619425805</c:v>
                </c:pt>
                <c:pt idx="19">
                  <c:v>0.8348547885133365</c:v>
                </c:pt>
                <c:pt idx="20">
                  <c:v>0.80822100065573599</c:v>
                </c:pt>
                <c:pt idx="21">
                  <c:v>0.81111851705067473</c:v>
                </c:pt>
                <c:pt idx="22">
                  <c:v>0.85029486791252007</c:v>
                </c:pt>
                <c:pt idx="23">
                  <c:v>0.83522118456920469</c:v>
                </c:pt>
                <c:pt idx="24">
                  <c:v>0.81082684086378887</c:v>
                </c:pt>
                <c:pt idx="25">
                  <c:v>0.81784463883559078</c:v>
                </c:pt>
                <c:pt idx="26">
                  <c:v>0.77509149676448941</c:v>
                </c:pt>
                <c:pt idx="27">
                  <c:v>0.83694700580244119</c:v>
                </c:pt>
                <c:pt idx="28">
                  <c:v>0.80750376708816463</c:v>
                </c:pt>
                <c:pt idx="29">
                  <c:v>0.8378709809128051</c:v>
                </c:pt>
                <c:pt idx="30">
                  <c:v>0.80427120194275936</c:v>
                </c:pt>
                <c:pt idx="31">
                  <c:v>0.87153841105456453</c:v>
                </c:pt>
                <c:pt idx="32">
                  <c:v>0.79907591431603919</c:v>
                </c:pt>
                <c:pt idx="33">
                  <c:v>0.81739954842718776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7DA-4A90-8AA1-07BBB667513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dk1">
                  <a:lumMod val="35000"/>
                  <a:lumOff val="65000"/>
                  <a:alpha val="33000"/>
                </a:schemeClr>
              </a:solidFill>
              <a:prstDash val="sysDot"/>
              <a:round/>
            </a:ln>
            <a:effectLst/>
          </c:spPr>
        </c:dropLines>
        <c:smooth val="0"/>
        <c:axId val="662369832"/>
        <c:axId val="662372128"/>
      </c:lineChart>
      <c:dateAx>
        <c:axId val="6623698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2372128"/>
        <c:crosses val="autoZero"/>
        <c:auto val="1"/>
        <c:lblOffset val="100"/>
        <c:baseTimeUnit val="months"/>
      </c:dateAx>
      <c:valAx>
        <c:axId val="662372128"/>
        <c:scaling>
          <c:orientation val="minMax"/>
          <c:max val="0.9"/>
          <c:min val="0.60000000000000009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spc="2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62369832"/>
        <c:crosses val="autoZero"/>
        <c:crossBetween val="between"/>
        <c:majorUnit val="5.000000000000001E-2"/>
      </c:valAx>
      <c:spPr>
        <a:solidFill>
          <a:srgbClr val="FFFFFF"/>
        </a:solidFill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38100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it-IT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aseline="0" noProof="0" dirty="0"/>
              <a:t>Andamento quantità [t] non differenziabili raccolte</a:t>
            </a:r>
          </a:p>
        </c:rich>
      </c:tx>
      <c:layout>
        <c:manualLayout>
          <c:xMode val="edge"/>
          <c:yMode val="edge"/>
          <c:x val="0.36632453227133543"/>
          <c:y val="3.763054137140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31732948564954733"/>
          <c:y val="0.1358162130081581"/>
          <c:w val="0.65725149600787869"/>
          <c:h val="0.64571976892742133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4762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numRef>
              <c:f>Foglio1!$A$2:$A$35</c:f>
              <c:numCache>
                <c:formatCode>mmm\-yy</c:formatCode>
                <c:ptCount val="3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</c:numCache>
            </c:numRef>
          </c:cat>
          <c:val>
            <c:numRef>
              <c:f>Foglio1!$B$2:$B$35</c:f>
              <c:numCache>
                <c:formatCode>#,##0</c:formatCode>
                <c:ptCount val="34"/>
                <c:pt idx="0">
                  <c:v>149.68</c:v>
                </c:pt>
                <c:pt idx="1">
                  <c:v>143.59299999999999</c:v>
                </c:pt>
                <c:pt idx="2">
                  <c:v>139.49</c:v>
                </c:pt>
                <c:pt idx="3">
                  <c:v>167.51999999999998</c:v>
                </c:pt>
                <c:pt idx="4">
                  <c:v>160.41</c:v>
                </c:pt>
                <c:pt idx="5">
                  <c:v>132.04000000000002</c:v>
                </c:pt>
                <c:pt idx="6">
                  <c:v>146.45999999999998</c:v>
                </c:pt>
                <c:pt idx="7">
                  <c:v>117.9</c:v>
                </c:pt>
                <c:pt idx="8">
                  <c:v>139.81</c:v>
                </c:pt>
                <c:pt idx="9">
                  <c:v>158.4</c:v>
                </c:pt>
                <c:pt idx="10">
                  <c:v>140.15</c:v>
                </c:pt>
                <c:pt idx="11">
                  <c:v>150.69999999999999</c:v>
                </c:pt>
                <c:pt idx="12">
                  <c:v>157.4</c:v>
                </c:pt>
                <c:pt idx="13">
                  <c:v>140.74</c:v>
                </c:pt>
                <c:pt idx="14">
                  <c:v>165.04000000000002</c:v>
                </c:pt>
                <c:pt idx="15">
                  <c:v>142.12</c:v>
                </c:pt>
                <c:pt idx="16">
                  <c:v>151.5</c:v>
                </c:pt>
                <c:pt idx="17">
                  <c:v>143.91</c:v>
                </c:pt>
                <c:pt idx="18">
                  <c:v>144.5</c:v>
                </c:pt>
                <c:pt idx="19">
                  <c:v>106.5</c:v>
                </c:pt>
                <c:pt idx="20">
                  <c:v>141.26</c:v>
                </c:pt>
                <c:pt idx="21">
                  <c:v>146.79</c:v>
                </c:pt>
                <c:pt idx="22">
                  <c:v>116.67000000000002</c:v>
                </c:pt>
                <c:pt idx="23">
                  <c:v>136.25</c:v>
                </c:pt>
                <c:pt idx="24">
                  <c:v>137.93</c:v>
                </c:pt>
                <c:pt idx="25">
                  <c:v>123.50999999999999</c:v>
                </c:pt>
                <c:pt idx="26">
                  <c:v>147.63</c:v>
                </c:pt>
                <c:pt idx="27">
                  <c:v>126.35</c:v>
                </c:pt>
                <c:pt idx="28">
                  <c:v>147.62</c:v>
                </c:pt>
                <c:pt idx="29">
                  <c:v>120.19</c:v>
                </c:pt>
                <c:pt idx="30">
                  <c:v>130.29999999999998</c:v>
                </c:pt>
                <c:pt idx="31">
                  <c:v>121.72999999999999</c:v>
                </c:pt>
                <c:pt idx="32">
                  <c:v>133.86000000000001</c:v>
                </c:pt>
                <c:pt idx="33">
                  <c:v>144.5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5D-454B-811B-154A685E63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874312"/>
        <c:axId val="491869992"/>
      </c:lineChart>
      <c:dateAx>
        <c:axId val="49187431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cap="all" spc="1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1869992"/>
        <c:crosses val="autoZero"/>
        <c:auto val="1"/>
        <c:lblOffset val="100"/>
        <c:baseTimeUnit val="months"/>
        <c:majorUnit val="1"/>
        <c:majorTimeUnit val="months"/>
      </c:dateAx>
      <c:valAx>
        <c:axId val="491869992"/>
        <c:scaling>
          <c:orientation val="minMax"/>
          <c:max val="2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187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2F2F2"/>
    </a:solidFill>
    <a:ln w="15875">
      <a:solidFill>
        <a:srgbClr val="1A2746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it-IT" sz="140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400" baseline="0" noProof="0" dirty="0"/>
              <a:t>Andamento quantità [t] organico + potature</a:t>
            </a:r>
          </a:p>
        </c:rich>
      </c:tx>
      <c:layout>
        <c:manualLayout>
          <c:xMode val="edge"/>
          <c:yMode val="edge"/>
          <c:x val="0.37112803051610804"/>
          <c:y val="4.22889669042708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it-IT" sz="140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30678720396110876"/>
          <c:y val="0.1358162130081581"/>
          <c:w val="0.6677937776963172"/>
          <c:h val="0.64571976892742133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47625" cap="rnd">
              <a:solidFill>
                <a:srgbClr val="663300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663300"/>
              </a:solidFill>
              <a:ln w="9525">
                <a:solidFill>
                  <a:srgbClr val="663300"/>
                </a:solidFill>
              </a:ln>
              <a:effectLst/>
            </c:spPr>
          </c:marker>
          <c:cat>
            <c:numRef>
              <c:f>Foglio1!$A$2:$A$35</c:f>
              <c:numCache>
                <c:formatCode>mmm\-yy</c:formatCode>
                <c:ptCount val="3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  <c:pt idx="24">
                  <c:v>45292</c:v>
                </c:pt>
                <c:pt idx="25">
                  <c:v>45323</c:v>
                </c:pt>
                <c:pt idx="26">
                  <c:v>45352</c:v>
                </c:pt>
                <c:pt idx="27">
                  <c:v>45383</c:v>
                </c:pt>
                <c:pt idx="28">
                  <c:v>45413</c:v>
                </c:pt>
                <c:pt idx="29">
                  <c:v>45444</c:v>
                </c:pt>
                <c:pt idx="30">
                  <c:v>45474</c:v>
                </c:pt>
                <c:pt idx="31">
                  <c:v>45505</c:v>
                </c:pt>
                <c:pt idx="32">
                  <c:v>45536</c:v>
                </c:pt>
                <c:pt idx="33">
                  <c:v>45566</c:v>
                </c:pt>
              </c:numCache>
            </c:numRef>
          </c:cat>
          <c:val>
            <c:numRef>
              <c:f>Foglio1!$B$2:$B$35</c:f>
              <c:numCache>
                <c:formatCode>#,##0</c:formatCode>
                <c:ptCount val="34"/>
                <c:pt idx="0">
                  <c:v>198.03800000000001</c:v>
                </c:pt>
                <c:pt idx="1">
                  <c:v>212.011</c:v>
                </c:pt>
                <c:pt idx="2">
                  <c:v>232.233</c:v>
                </c:pt>
                <c:pt idx="3">
                  <c:v>194.51400000000001</c:v>
                </c:pt>
                <c:pt idx="4">
                  <c:v>223.96300000000002</c:v>
                </c:pt>
                <c:pt idx="5">
                  <c:v>212.114</c:v>
                </c:pt>
                <c:pt idx="6">
                  <c:v>171.35400000000001</c:v>
                </c:pt>
                <c:pt idx="7">
                  <c:v>175.67499999999998</c:v>
                </c:pt>
                <c:pt idx="8">
                  <c:v>198.25099999999998</c:v>
                </c:pt>
                <c:pt idx="9">
                  <c:v>223.65100000000001</c:v>
                </c:pt>
                <c:pt idx="10">
                  <c:v>257.59000000000003</c:v>
                </c:pt>
                <c:pt idx="11">
                  <c:v>273.46699999999998</c:v>
                </c:pt>
                <c:pt idx="12">
                  <c:v>222.90799999999999</c:v>
                </c:pt>
                <c:pt idx="13">
                  <c:v>239.85300000000001</c:v>
                </c:pt>
                <c:pt idx="14">
                  <c:v>284.25300000000004</c:v>
                </c:pt>
                <c:pt idx="15">
                  <c:v>216.55700000000002</c:v>
                </c:pt>
                <c:pt idx="16">
                  <c:v>241.07400000000001</c:v>
                </c:pt>
                <c:pt idx="17">
                  <c:v>221.48899999999998</c:v>
                </c:pt>
                <c:pt idx="18">
                  <c:v>194.09700000000001</c:v>
                </c:pt>
                <c:pt idx="19">
                  <c:v>175.577</c:v>
                </c:pt>
                <c:pt idx="20">
                  <c:v>203.185</c:v>
                </c:pt>
                <c:pt idx="21">
                  <c:v>220.54</c:v>
                </c:pt>
                <c:pt idx="22">
                  <c:v>254.92800000000003</c:v>
                </c:pt>
                <c:pt idx="23">
                  <c:v>279.86199999999997</c:v>
                </c:pt>
                <c:pt idx="24">
                  <c:v>285.08240000000001</c:v>
                </c:pt>
                <c:pt idx="25">
                  <c:v>298.21820000000002</c:v>
                </c:pt>
                <c:pt idx="26">
                  <c:v>217.6934</c:v>
                </c:pt>
                <c:pt idx="27">
                  <c:v>180.89980000000003</c:v>
                </c:pt>
                <c:pt idx="28">
                  <c:v>273.31719999999996</c:v>
                </c:pt>
                <c:pt idx="29">
                  <c:v>272.28019999999998</c:v>
                </c:pt>
                <c:pt idx="30">
                  <c:v>228.05720000000002</c:v>
                </c:pt>
                <c:pt idx="31">
                  <c:v>247.01919999999998</c:v>
                </c:pt>
                <c:pt idx="32">
                  <c:v>236.56279999999998</c:v>
                </c:pt>
                <c:pt idx="33">
                  <c:v>320.05119999999999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430-4943-837D-06172FDD2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874312"/>
        <c:axId val="491869992"/>
      </c:lineChart>
      <c:dateAx>
        <c:axId val="49187431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C8AF94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cap="all" spc="1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1869992"/>
        <c:crosses val="autoZero"/>
        <c:auto val="1"/>
        <c:lblOffset val="100"/>
        <c:baseTimeUnit val="months"/>
        <c:majorUnit val="1"/>
        <c:majorTimeUnit val="months"/>
      </c:dateAx>
      <c:valAx>
        <c:axId val="4918699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91874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E1D3C4"/>
    </a:solidFill>
    <a:ln w="15875">
      <a:solidFill>
        <a:srgbClr val="1A2746"/>
      </a:solidFill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[Grafico in Microsoft PowerPoint]Foglio1!Tabella pivot1</c:name>
    <c:fmtId val="8"/>
  </c:pivotSource>
  <c:chart>
    <c:autoTitleDeleted val="0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Foglio1!$B$3:$B$4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7C80"/>
            </a:solidFill>
            <a:ln>
              <a:solidFill>
                <a:srgbClr val="FF7C80"/>
              </a:solidFill>
            </a:ln>
            <a:effectLst/>
          </c:spPr>
          <c:invertIfNegative val="0"/>
          <c:cat>
            <c:strRef>
              <c:f>Foglio1!$A$5:$A$17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Foglio1!$B$5:$B$17</c:f>
              <c:numCache>
                <c:formatCode>General</c:formatCode>
                <c:ptCount val="12"/>
                <c:pt idx="0">
                  <c:v>59</c:v>
                </c:pt>
                <c:pt idx="1">
                  <c:v>68</c:v>
                </c:pt>
                <c:pt idx="2">
                  <c:v>98</c:v>
                </c:pt>
                <c:pt idx="3">
                  <c:v>107</c:v>
                </c:pt>
                <c:pt idx="4">
                  <c:v>110</c:v>
                </c:pt>
                <c:pt idx="5">
                  <c:v>78</c:v>
                </c:pt>
                <c:pt idx="6">
                  <c:v>83</c:v>
                </c:pt>
                <c:pt idx="7">
                  <c:v>82</c:v>
                </c:pt>
                <c:pt idx="8">
                  <c:v>105</c:v>
                </c:pt>
                <c:pt idx="9">
                  <c:v>110</c:v>
                </c:pt>
                <c:pt idx="10">
                  <c:v>113</c:v>
                </c:pt>
                <c:pt idx="11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9-4559-BA72-674F1241BDF3}"/>
            </c:ext>
          </c:extLst>
        </c:ser>
        <c:ser>
          <c:idx val="1"/>
          <c:order val="1"/>
          <c:tx>
            <c:strRef>
              <c:f>Foglio1!$C$3:$C$4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96BEF8"/>
            </a:solidFill>
            <a:ln>
              <a:noFill/>
            </a:ln>
            <a:effectLst/>
          </c:spPr>
          <c:invertIfNegative val="0"/>
          <c:cat>
            <c:strRef>
              <c:f>Foglio1!$A$5:$A$17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Foglio1!$C$5:$C$17</c:f>
              <c:numCache>
                <c:formatCode>General</c:formatCode>
                <c:ptCount val="12"/>
                <c:pt idx="0">
                  <c:v>85</c:v>
                </c:pt>
                <c:pt idx="1">
                  <c:v>106</c:v>
                </c:pt>
                <c:pt idx="2">
                  <c:v>124</c:v>
                </c:pt>
                <c:pt idx="3">
                  <c:v>83</c:v>
                </c:pt>
                <c:pt idx="4">
                  <c:v>108</c:v>
                </c:pt>
                <c:pt idx="5">
                  <c:v>90</c:v>
                </c:pt>
                <c:pt idx="6">
                  <c:v>82</c:v>
                </c:pt>
                <c:pt idx="7">
                  <c:v>96</c:v>
                </c:pt>
                <c:pt idx="8">
                  <c:v>106</c:v>
                </c:pt>
                <c:pt idx="9">
                  <c:v>122</c:v>
                </c:pt>
                <c:pt idx="10">
                  <c:v>124</c:v>
                </c:pt>
                <c:pt idx="1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D9-4559-BA72-674F1241BDF3}"/>
            </c:ext>
          </c:extLst>
        </c:ser>
        <c:ser>
          <c:idx val="2"/>
          <c:order val="2"/>
          <c:tx>
            <c:strRef>
              <c:f>Foglio1!$D$3:$D$4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92D050"/>
              </a:solidFill>
            </a:ln>
            <a:effectLst/>
          </c:spPr>
          <c:invertIfNegative val="0"/>
          <c:cat>
            <c:strRef>
              <c:f>Foglio1!$A$5:$A$17</c:f>
              <c:strCache>
                <c:ptCount val="12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Foglio1!$D$5:$D$17</c:f>
              <c:numCache>
                <c:formatCode>General</c:formatCode>
                <c:ptCount val="12"/>
                <c:pt idx="0">
                  <c:v>68</c:v>
                </c:pt>
                <c:pt idx="1">
                  <c:v>80</c:v>
                </c:pt>
                <c:pt idx="2">
                  <c:v>101</c:v>
                </c:pt>
                <c:pt idx="3">
                  <c:v>93</c:v>
                </c:pt>
                <c:pt idx="4">
                  <c:v>112</c:v>
                </c:pt>
                <c:pt idx="5">
                  <c:v>87</c:v>
                </c:pt>
                <c:pt idx="6">
                  <c:v>93</c:v>
                </c:pt>
                <c:pt idx="7">
                  <c:v>74</c:v>
                </c:pt>
                <c:pt idx="8">
                  <c:v>91</c:v>
                </c:pt>
                <c:pt idx="9">
                  <c:v>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10-449D-82BA-9C4BF8CFB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4035440"/>
        <c:axId val="674034360"/>
      </c:barChart>
      <c:catAx>
        <c:axId val="67403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4034360"/>
        <c:crosses val="autoZero"/>
        <c:auto val="1"/>
        <c:lblAlgn val="ctr"/>
        <c:lblOffset val="100"/>
        <c:noMultiLvlLbl val="0"/>
      </c:catAx>
      <c:valAx>
        <c:axId val="674034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7403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0.01201</cdr:x>
      <cdr:y>0.23332</cdr:y>
    </cdr:from>
    <cdr:to>
      <cdr:x>0.24368</cdr:x>
      <cdr:y>0.70748</cdr:y>
    </cdr:to>
    <cdr:sp macro="" textlink="">
      <cdr:nvSpPr>
        <cdr:cNvPr id="2" name="CasellaDiTesto 4">
          <a:extLst xmlns:a="http://schemas.openxmlformats.org/drawingml/2006/main">
            <a:ext uri="{FF2B5EF4-FFF2-40B4-BE49-F238E27FC236}">
              <a16:creationId xmlns:a16="http://schemas.microsoft.com/office/drawing/2014/main" id="{0D9B08D4-8CD2-762C-2082-48F9F9BD9FD9}"/>
            </a:ext>
          </a:extLst>
        </cdr:cNvPr>
        <cdr:cNvSpPr txBox="1"/>
      </cdr:nvSpPr>
      <cdr:spPr>
        <a:xfrm xmlns:a="http://schemas.openxmlformats.org/drawingml/2006/main">
          <a:off x="75138" y="636087"/>
          <a:ext cx="1449398" cy="12926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>
              <a:lumMod val="65000"/>
            </a:schemeClr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it-IT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Riduzione media di</a:t>
          </a:r>
          <a:r>
            <a:rPr kumimoji="0" lang="it-IT" sz="13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circa il</a:t>
          </a:r>
          <a:r>
            <a:rPr kumimoji="0" lang="it-IT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 </a:t>
          </a:r>
          <a:r>
            <a:rPr lang="it-IT" sz="1300" b="1" noProof="0" dirty="0">
              <a:solidFill>
                <a:prstClr val="black"/>
              </a:solidFill>
              <a:latin typeface="Calibri" panose="020F0502020204030204"/>
            </a:rPr>
            <a:t>9</a:t>
          </a:r>
          <a:r>
            <a:rPr kumimoji="0" lang="it-IT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% </a:t>
          </a:r>
          <a:r>
            <a:rPr lang="it-IT" sz="1300" b="1" dirty="0">
              <a:solidFill>
                <a:prstClr val="black"/>
              </a:solidFill>
              <a:latin typeface="Calibri" panose="020F0502020204030204"/>
            </a:rPr>
            <a:t>della </a:t>
          </a:r>
          <a:r>
            <a:rPr kumimoji="0" lang="it-IT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rPr>
            <a:t>produzione di rifiuti non differenziati rispetto al 2023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0.00897</cdr:x>
      <cdr:y>0.23092</cdr:y>
    </cdr:from>
    <cdr:to>
      <cdr:x>0.23194</cdr:x>
      <cdr:y>0.55831</cdr:y>
    </cdr:to>
    <cdr:sp macro="" textlink="">
      <cdr:nvSpPr>
        <cdr:cNvPr id="3" name="CasellaDiTesto 26">
          <a:extLst xmlns:a="http://schemas.openxmlformats.org/drawingml/2006/main">
            <a:ext uri="{FF2B5EF4-FFF2-40B4-BE49-F238E27FC236}">
              <a16:creationId xmlns:a16="http://schemas.microsoft.com/office/drawing/2014/main" id="{F3AEFA43-F25C-28E7-65C3-99148DA000A5}"/>
            </a:ext>
          </a:extLst>
        </cdr:cNvPr>
        <cdr:cNvSpPr txBox="1"/>
      </cdr:nvSpPr>
      <cdr:spPr>
        <a:xfrm xmlns:a="http://schemas.openxmlformats.org/drawingml/2006/main">
          <a:off x="55715" y="629544"/>
          <a:ext cx="1384929" cy="8925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1">
              <a:lumMod val="65000"/>
            </a:schemeClr>
          </a:solidFill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4572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300" b="1" noProof="0" dirty="0">
              <a:solidFill>
                <a:prstClr val="black"/>
              </a:solidFill>
              <a:latin typeface="Calibri" panose="020F0502020204030204"/>
            </a:rPr>
            <a:t>Aumento medio del </a:t>
          </a:r>
          <a:r>
            <a:rPr lang="it-IT" sz="1300" b="1" dirty="0">
              <a:solidFill>
                <a:prstClr val="black"/>
              </a:solidFill>
              <a:latin typeface="Calibri" panose="020F0502020204030204"/>
            </a:rPr>
            <a:t>14</a:t>
          </a:r>
          <a:r>
            <a:rPr lang="it-IT" sz="1300" b="1" noProof="0" dirty="0">
              <a:solidFill>
                <a:prstClr val="black"/>
              </a:solidFill>
              <a:latin typeface="Calibri" panose="020F0502020204030204"/>
            </a:rPr>
            <a:t>% </a:t>
          </a:r>
          <a:r>
            <a:rPr kumimoji="0" lang="it-IT" sz="1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rPr>
            <a:t>dei rifiuti organici rispetto al 2023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CFD46-787F-46F1-AC10-2C0DB7A9B6B4}" type="datetimeFigureOut">
              <a:rPr lang="it-IT" smtClean="0"/>
              <a:t>27/11/2024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F9C67-694D-46D5-88F2-D35BDF8E42B6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7661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>
            <a:extLst>
              <a:ext uri="{FF2B5EF4-FFF2-40B4-BE49-F238E27FC236}">
                <a16:creationId xmlns:a16="http://schemas.microsoft.com/office/drawing/2014/main" id="{02C69560-DD77-41B0-8D19-C8842E2BC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>
            <a:extLst>
              <a:ext uri="{FF2B5EF4-FFF2-40B4-BE49-F238E27FC236}">
                <a16:creationId xmlns:a16="http://schemas.microsoft.com/office/drawing/2014/main" id="{E0AB5D8C-FAAA-48DD-89FB-59F9BB3CD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27652" name="Segnaposto numero diapositiva 3">
            <a:extLst>
              <a:ext uri="{FF2B5EF4-FFF2-40B4-BE49-F238E27FC236}">
                <a16:creationId xmlns:a16="http://schemas.microsoft.com/office/drawing/2014/main" id="{DB85A7FF-C7B6-4C97-99DF-CA14B0757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D35E70E-F506-4D4B-B5F5-AECCC1015990}" type="slidenum">
              <a:rPr lang="it-IT" altLang="it-IT" sz="1200" smtClean="0"/>
              <a:pPr/>
              <a:t>1</a:t>
            </a:fld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527045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9C67-694D-46D5-88F2-D35BDF8E42B6}" type="slidenum">
              <a:rPr lang="it-IT" smtClean="0"/>
              <a:t>17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392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>
            <a:extLst>
              <a:ext uri="{FF2B5EF4-FFF2-40B4-BE49-F238E27FC236}">
                <a16:creationId xmlns:a16="http://schemas.microsoft.com/office/drawing/2014/main" id="{02C69560-DD77-41B0-8D19-C8842E2BC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>
            <a:extLst>
              <a:ext uri="{FF2B5EF4-FFF2-40B4-BE49-F238E27FC236}">
                <a16:creationId xmlns:a16="http://schemas.microsoft.com/office/drawing/2014/main" id="{E0AB5D8C-FAAA-48DD-89FB-59F9BB3CD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27652" name="Segnaposto numero diapositiva 3">
            <a:extLst>
              <a:ext uri="{FF2B5EF4-FFF2-40B4-BE49-F238E27FC236}">
                <a16:creationId xmlns:a16="http://schemas.microsoft.com/office/drawing/2014/main" id="{DB85A7FF-C7B6-4C97-99DF-CA14B0757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D35E70E-F506-4D4B-B5F5-AECCC1015990}" type="slidenum">
              <a:rPr lang="it-IT" altLang="it-IT" sz="1200" smtClean="0"/>
              <a:pPr/>
              <a:t>19</a:t>
            </a:fld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3381527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>
            <a:extLst>
              <a:ext uri="{FF2B5EF4-FFF2-40B4-BE49-F238E27FC236}">
                <a16:creationId xmlns:a16="http://schemas.microsoft.com/office/drawing/2014/main" id="{02C69560-DD77-41B0-8D19-C8842E2BC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>
            <a:extLst>
              <a:ext uri="{FF2B5EF4-FFF2-40B4-BE49-F238E27FC236}">
                <a16:creationId xmlns:a16="http://schemas.microsoft.com/office/drawing/2014/main" id="{E0AB5D8C-FAAA-48DD-89FB-59F9BB3CD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27652" name="Segnaposto numero diapositiva 3">
            <a:extLst>
              <a:ext uri="{FF2B5EF4-FFF2-40B4-BE49-F238E27FC236}">
                <a16:creationId xmlns:a16="http://schemas.microsoft.com/office/drawing/2014/main" id="{DB85A7FF-C7B6-4C97-99DF-CA14B0757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D35E70E-F506-4D4B-B5F5-AECCC1015990}" type="slidenum">
              <a:rPr lang="it-IT" altLang="it-IT" sz="1200" smtClean="0"/>
              <a:pPr/>
              <a:t>2</a:t>
            </a:fld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219561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>
            <a:extLst>
              <a:ext uri="{FF2B5EF4-FFF2-40B4-BE49-F238E27FC236}">
                <a16:creationId xmlns:a16="http://schemas.microsoft.com/office/drawing/2014/main" id="{02C69560-DD77-41B0-8D19-C8842E2BC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>
            <a:extLst>
              <a:ext uri="{FF2B5EF4-FFF2-40B4-BE49-F238E27FC236}">
                <a16:creationId xmlns:a16="http://schemas.microsoft.com/office/drawing/2014/main" id="{E0AB5D8C-FAAA-48DD-89FB-59F9BB3CD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27652" name="Segnaposto numero diapositiva 3">
            <a:extLst>
              <a:ext uri="{FF2B5EF4-FFF2-40B4-BE49-F238E27FC236}">
                <a16:creationId xmlns:a16="http://schemas.microsoft.com/office/drawing/2014/main" id="{DB85A7FF-C7B6-4C97-99DF-CA14B0757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D35E70E-F506-4D4B-B5F5-AECCC1015990}" type="slidenum">
              <a:rPr lang="it-IT" altLang="it-IT" sz="1200" smtClean="0"/>
              <a:pPr/>
              <a:t>3</a:t>
            </a:fld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208182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>
            <a:extLst>
              <a:ext uri="{FF2B5EF4-FFF2-40B4-BE49-F238E27FC236}">
                <a16:creationId xmlns:a16="http://schemas.microsoft.com/office/drawing/2014/main" id="{02C69560-DD77-41B0-8D19-C8842E2BC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>
            <a:extLst>
              <a:ext uri="{FF2B5EF4-FFF2-40B4-BE49-F238E27FC236}">
                <a16:creationId xmlns:a16="http://schemas.microsoft.com/office/drawing/2014/main" id="{E0AB5D8C-FAAA-48DD-89FB-59F9BB3CD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27652" name="Segnaposto numero diapositiva 3">
            <a:extLst>
              <a:ext uri="{FF2B5EF4-FFF2-40B4-BE49-F238E27FC236}">
                <a16:creationId xmlns:a16="http://schemas.microsoft.com/office/drawing/2014/main" id="{DB85A7FF-C7B6-4C97-99DF-CA14B0757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D35E70E-F506-4D4B-B5F5-AECCC1015990}" type="slidenum">
              <a:rPr lang="it-IT" altLang="it-IT" sz="1200" smtClean="0"/>
              <a:pPr/>
              <a:t>4</a:t>
            </a:fld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4281417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>
            <a:extLst>
              <a:ext uri="{FF2B5EF4-FFF2-40B4-BE49-F238E27FC236}">
                <a16:creationId xmlns:a16="http://schemas.microsoft.com/office/drawing/2014/main" id="{02C69560-DD77-41B0-8D19-C8842E2BC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>
            <a:extLst>
              <a:ext uri="{FF2B5EF4-FFF2-40B4-BE49-F238E27FC236}">
                <a16:creationId xmlns:a16="http://schemas.microsoft.com/office/drawing/2014/main" id="{E0AB5D8C-FAAA-48DD-89FB-59F9BB3CD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27652" name="Segnaposto numero diapositiva 3">
            <a:extLst>
              <a:ext uri="{FF2B5EF4-FFF2-40B4-BE49-F238E27FC236}">
                <a16:creationId xmlns:a16="http://schemas.microsoft.com/office/drawing/2014/main" id="{DB85A7FF-C7B6-4C97-99DF-CA14B0757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D35E70E-F506-4D4B-B5F5-AECCC1015990}" type="slidenum">
              <a:rPr lang="it-IT" altLang="it-IT" sz="1200" smtClean="0"/>
              <a:pPr/>
              <a:t>5</a:t>
            </a:fld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1742565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>
            <a:extLst>
              <a:ext uri="{FF2B5EF4-FFF2-40B4-BE49-F238E27FC236}">
                <a16:creationId xmlns:a16="http://schemas.microsoft.com/office/drawing/2014/main" id="{02C69560-DD77-41B0-8D19-C8842E2BC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>
            <a:extLst>
              <a:ext uri="{FF2B5EF4-FFF2-40B4-BE49-F238E27FC236}">
                <a16:creationId xmlns:a16="http://schemas.microsoft.com/office/drawing/2014/main" id="{E0AB5D8C-FAAA-48DD-89FB-59F9BB3CD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dirty="0"/>
          </a:p>
        </p:txBody>
      </p:sp>
      <p:sp>
        <p:nvSpPr>
          <p:cNvPr id="27652" name="Segnaposto numero diapositiva 3">
            <a:extLst>
              <a:ext uri="{FF2B5EF4-FFF2-40B4-BE49-F238E27FC236}">
                <a16:creationId xmlns:a16="http://schemas.microsoft.com/office/drawing/2014/main" id="{DB85A7FF-C7B6-4C97-99DF-CA14B07575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4D35E70E-F506-4D4B-B5F5-AECCC1015990}" type="slidenum">
              <a:rPr lang="it-IT" altLang="it-IT" sz="1200" smtClean="0"/>
              <a:pPr/>
              <a:t>6</a:t>
            </a:fld>
            <a:endParaRPr lang="it-IT" altLang="it-IT" sz="1200" dirty="0"/>
          </a:p>
        </p:txBody>
      </p:sp>
    </p:spTree>
    <p:extLst>
      <p:ext uri="{BB962C8B-B14F-4D97-AF65-F5344CB8AC3E}">
        <p14:creationId xmlns:p14="http://schemas.microsoft.com/office/powerpoint/2010/main" val="748067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55EB00-E1B4-4B71-866A-BBD7AA0086E9}" type="slidenum">
              <a:rPr lang="it-IT" altLang="it-IT" smtClean="0"/>
              <a:pPr>
                <a:defRPr/>
              </a:pPr>
              <a:t>8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753035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9C67-694D-46D5-88F2-D35BDF8E42B6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642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F9C67-694D-46D5-88F2-D35BDF8E42B6}" type="slidenum">
              <a:rPr lang="it-IT" smtClean="0"/>
              <a:t>16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3346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703E61-9077-4872-819F-6E8113BDE9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98472F6-46C4-4B0E-BD19-3BF0C5754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318877-2EAF-4393-A5A0-A7F90F93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BEAE-ECA0-4CFC-BB7C-7922828554F4}" type="datetime1">
              <a:rPr lang="it-IT" smtClean="0"/>
              <a:t>27/11/2024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9798FC-8A1A-4E42-B9F7-A2F4F732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2FE6C3-61F0-4C21-8B75-430C2716C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67FD-301F-4C13-82CD-8C817CEA92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44383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99E8AB-24A7-4FD7-A0A0-F9D962D3A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9FD93A0-FC7C-417A-8DF7-DEE095AAA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B29864-93AB-474B-8244-9C8C5F161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70775-5C7C-44E9-A4E2-F44799D81720}" type="datetime1">
              <a:rPr lang="it-IT" smtClean="0"/>
              <a:t>27/11/2024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FE4D19-7BB6-439D-BC98-E1D81F6F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C372BC-6B5A-459F-97B9-AD32A0D0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67FD-301F-4C13-82CD-8C817CEA92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184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B12593C-1218-4233-9AEE-A090BE3A9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8AAE5B6-0D49-4B8E-A648-86C408DAA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F482724-E149-4E66-B4BA-CDF61BC3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9348A-87A6-4CCE-AF0B-DE4D8DC3F999}" type="datetime1">
              <a:rPr lang="it-IT" smtClean="0"/>
              <a:t>27/11/2024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78C6EEB-C5F5-4AE1-B264-EF5AB6840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4EDD9E-A4F3-425E-9A33-AFF9D598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67FD-301F-4C13-82CD-8C817CEA92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080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965A9F-3641-4079-8926-9EFC7CA9F4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83952" y="6256867"/>
            <a:ext cx="908049" cy="3894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fld id="{E3F80F5E-10A4-44EB-8B34-2AF94900651A}" type="slidenum">
              <a:rPr lang="it-IT" altLang="it-IT" sz="1600" b="1" smtClean="0">
                <a:solidFill>
                  <a:srgbClr val="5A5B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1" hangingPunct="1">
                <a:defRPr/>
              </a:pPr>
              <a:t>‹N›</a:t>
            </a:fld>
            <a:endParaRPr lang="it-IT" altLang="it-IT" sz="1600" b="1" dirty="0">
              <a:solidFill>
                <a:srgbClr val="5A5B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itolo 45"/>
          <p:cNvSpPr>
            <a:spLocks noGrp="1"/>
          </p:cNvSpPr>
          <p:nvPr>
            <p:ph type="title"/>
          </p:nvPr>
        </p:nvSpPr>
        <p:spPr>
          <a:xfrm>
            <a:off x="923925" y="0"/>
            <a:ext cx="10355792" cy="912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/>
          <a:lstStyle>
            <a:lvl1pPr algn="l">
              <a:defRPr lang="it-IT" sz="2400" b="1">
                <a:solidFill>
                  <a:srgbClr val="05497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31671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F0281D-B93E-4692-AEAD-88975C7D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688AAD-6D66-48C6-9DF6-F2C432C5E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56286C-08FF-41E4-A24D-0B7D05ADE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974D3-BF8D-4280-90DE-B5C643D07F25}" type="datetime1">
              <a:rPr lang="it-IT" smtClean="0"/>
              <a:t>27/11/2024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AD0368-ED3A-47C8-A69A-F9547B98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AFEF56-4A16-4FF4-A20C-4DA5B1DE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67FD-301F-4C13-82CD-8C817CEA92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426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58168E-F40E-4B85-908A-9FAD920C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15744A-7C1B-41B6-B867-F38A4E96D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B8F2A2-7090-4DCE-8583-A78A35C3A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C32C1-5C6C-4BBA-9C9D-8A56143D84F6}" type="datetime1">
              <a:rPr lang="it-IT" smtClean="0"/>
              <a:t>27/11/2024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6DF4C98-196E-4F52-A681-51D8B6AB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FE700A-C5EA-4322-8BE6-789C62AB5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67FD-301F-4C13-82CD-8C817CEA92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190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2C118A-50EC-4F96-BA96-A1F24A5AF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7C4A32-76F9-4684-AF83-013C48E1C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AF260D2-2520-41B6-9955-003B88157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7032A4A-8807-4B5F-BE4B-D73029883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62A8-8ECF-4C8E-A5D1-622737BBEECB}" type="datetime1">
              <a:rPr lang="it-IT" smtClean="0"/>
              <a:t>27/11/2024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D54A29-877E-4AA8-8E47-BED187D3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C30C93-25CE-48E8-9443-13BE9EDAB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67FD-301F-4C13-82CD-8C817CEA92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341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941E74-6020-4861-A138-62C7E2720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5ACE98-3D79-4F04-8E70-3AFD8A960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37D3E93-D671-4783-9CA4-0CD994862F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48138E0-E52D-41E3-82AB-097D286F5F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61A44B4-4533-4218-A911-DDC1A388EE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9B0A0E9-3CE8-4C79-B660-9919C437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6E71F-D858-4C02-8D96-A59D33B12544}" type="datetime1">
              <a:rPr lang="it-IT" smtClean="0"/>
              <a:t>27/11/2024</a:t>
            </a:fld>
            <a:endParaRPr lang="it-IT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299A306-CBF2-4651-A7FF-9D39F7F91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FB82D67-DD18-4C6A-9E0F-BD873094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67FD-301F-4C13-82CD-8C817CEA92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2671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8565A9-24F4-4959-862D-9EE38A68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2D40B9A-44DE-4708-BEA1-DDAF3C6FA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8861-53B3-4473-9BDB-22330C9B102C}" type="datetime1">
              <a:rPr lang="it-IT" smtClean="0"/>
              <a:t>27/11/2024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C314D0-83DC-403D-9A7A-5FC97443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6A2C889-166F-45E8-AC33-15112C8C0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67FD-301F-4C13-82CD-8C817CEA92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240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F54E93F-CA74-4C01-AB71-6B90A5B42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0B8E-697F-43EF-97BA-E02BE4E8984C}" type="datetime1">
              <a:rPr lang="it-IT" smtClean="0"/>
              <a:t>27/11/2024</a:t>
            </a:fld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EDDF13A-9176-47E9-AECA-B83EDDB4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EA5EC0-1993-4DC8-BBB8-9B14289F8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67FD-301F-4C13-82CD-8C817CEA92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406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86972D-C712-40A5-ADB1-EDD4FE03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F4CC34-7836-4C0E-9ADC-1CA920926C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97CF29A-62EA-4E10-997D-F6275499C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E5C114-8472-4951-8A71-3218B01F1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A9188-59BD-48BF-B813-96869F14391C}" type="datetime1">
              <a:rPr lang="it-IT" smtClean="0"/>
              <a:t>27/11/2024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BECEA8-B253-4AAF-9398-F34ADA31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C27628-7C49-4ECD-89CB-3B9EF24B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67FD-301F-4C13-82CD-8C817CEA92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409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2C1A5E-3CDE-4E75-AD56-9BD6C2501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201C6A2-5548-4C73-A099-CCFE8DE239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8C37C1-1894-4A6A-9480-66503CD2A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739ECC9-AFDB-4ACD-86CE-879AC568C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2F93C-2BC3-44A0-8B03-9861BC57FA86}" type="datetime1">
              <a:rPr lang="it-IT" smtClean="0"/>
              <a:t>27/11/2024</a:t>
            </a:fld>
            <a:endParaRPr lang="it-IT" dirty="0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F6A88B2-3B0B-4817-8680-CA0E105D1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F3E96C6-67DB-4144-9E89-31BE9DCF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E67FD-301F-4C13-82CD-8C817CEA92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054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3D122EC-7671-429A-B308-ED6BFE877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F01693-A7A7-4AF8-8D72-30B8F2EC1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7D99813-7135-4F3D-9E62-2B0350D8C8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83A-C13D-4C54-9153-81E082889C67}" type="datetime1">
              <a:rPr lang="it-IT" smtClean="0"/>
              <a:t>27/11/2024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AB0F61-1545-4493-8CBC-8C9680AEC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5BD2735-D53A-4286-BBAA-FED552736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E67FD-301F-4C13-82CD-8C817CEA92D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019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uppohera.it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uppohera.it/assistenza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filippofabiopergolizzi.wordpress.com/2015/05/25/il-salvadanaio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5.png"/><Relationship Id="rId4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5.sv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chart" Target="../charts/chart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uppohera.i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2">
            <a:extLst>
              <a:ext uri="{FF2B5EF4-FFF2-40B4-BE49-F238E27FC236}">
                <a16:creationId xmlns:a16="http://schemas.microsoft.com/office/drawing/2014/main" id="{29D46D73-525A-BC85-E1E2-271787137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39" y="1715101"/>
            <a:ext cx="10728734" cy="342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6800"/>
              </a:lnSpc>
            </a:pPr>
            <a:r>
              <a:rPr lang="it-IT" altLang="it-IT" sz="4000" b="1" dirty="0">
                <a:solidFill>
                  <a:srgbClr val="0549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Avvio della Tariffa Corrispettiva Puntuale </a:t>
            </a:r>
          </a:p>
          <a:p>
            <a:pPr algn="ctr">
              <a:lnSpc>
                <a:spcPts val="6800"/>
              </a:lnSpc>
            </a:pPr>
            <a:r>
              <a:rPr lang="it-IT" altLang="it-IT" sz="4000" b="1" dirty="0">
                <a:solidFill>
                  <a:srgbClr val="0549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Comune di Granarolo dell’Emilia</a:t>
            </a:r>
          </a:p>
          <a:p>
            <a:pPr algn="ctr">
              <a:lnSpc>
                <a:spcPts val="6800"/>
              </a:lnSpc>
            </a:pPr>
            <a:r>
              <a:rPr lang="it-IT" altLang="it-IT" sz="4000" b="1" dirty="0">
                <a:solidFill>
                  <a:srgbClr val="0549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1.1.2025</a:t>
            </a:r>
            <a:r>
              <a:rPr lang="it-IT" altLang="it-IT" sz="5400" dirty="0">
                <a:solidFill>
                  <a:srgbClr val="0549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5400" dirty="0">
                <a:solidFill>
                  <a:srgbClr val="0549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5400" dirty="0">
              <a:solidFill>
                <a:srgbClr val="0549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4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4EDF7A-C9DB-42BA-A935-DE5E0C266E8A}"/>
              </a:ext>
            </a:extLst>
          </p:cNvPr>
          <p:cNvSpPr txBox="1"/>
          <p:nvPr/>
        </p:nvSpPr>
        <p:spPr>
          <a:xfrm>
            <a:off x="553846" y="790698"/>
            <a:ext cx="11239569" cy="6067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2400" b="1" dirty="0">
                <a:solidFill>
                  <a:srgbClr val="00A97E"/>
                </a:solidFill>
                <a:latin typeface="Arial" panose="020B0604020202020204" pitchFamily="34" charset="0"/>
              </a:rPr>
              <a:t>Separando i rifiuti e facendo bene la differenziata, in modo da ridurre i conferimenti di rifiuti indifferenziati.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</a:rPr>
              <a:t>Ogni conferimento di rifiuto indifferenziato è sempre considerato come se il contenitore o il cassetto del cassonetto stradale fosse completamente pieno.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</a:rPr>
              <a:t>Suggeriamo, quindi, di </a:t>
            </a:r>
            <a:r>
              <a:rPr lang="it-IT" sz="2400" b="1" dirty="0">
                <a:latin typeface="Arial" panose="020B0604020202020204" pitchFamily="34" charset="0"/>
              </a:rPr>
              <a:t>esporre il contenitore </a:t>
            </a:r>
            <a:r>
              <a:rPr lang="it-IT" sz="2400" dirty="0">
                <a:latin typeface="Arial" panose="020B0604020202020204" pitchFamily="34" charset="0"/>
              </a:rPr>
              <a:t>dell’indifferenziato </a:t>
            </a:r>
            <a:r>
              <a:rPr lang="it-IT" sz="2400" b="1" dirty="0">
                <a:latin typeface="Arial" panose="020B0604020202020204" pitchFamily="34" charset="0"/>
              </a:rPr>
              <a:t>solo se è pieno o di conferire al cassonetto stradale un sacchetto completamente pieno</a:t>
            </a:r>
            <a:r>
              <a:rPr lang="it-IT" sz="2400" dirty="0">
                <a:latin typeface="Arial" panose="020B0604020202020204" pitchFamily="34" charset="0"/>
              </a:rPr>
              <a:t>. 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</a:rPr>
              <a:t>Del resto, differenziando bene i rifiuti, resta davvero poco da gettare nell’indifferenziato, e questo permette di limitare gli svuotamenti, avendo una bolletta più leggera.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</a:rPr>
              <a:t>Per le famiglie: </a:t>
            </a:r>
            <a:r>
              <a:rPr lang="it-IT" sz="2400" dirty="0">
                <a:latin typeface="Arial" panose="020B0604020202020204" pitchFamily="34" charset="0"/>
              </a:rPr>
              <a:t>restano confermate le agevolazioni legate al conferimento di alcuni tipi di rifiuti in Stazione Ecologica e le agevolazioni legate al compostaggio. 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2400" b="1" dirty="0">
                <a:latin typeface="Arial" panose="020B0604020202020204" pitchFamily="34" charset="0"/>
              </a:rPr>
              <a:t>Per le Imprese:</a:t>
            </a:r>
            <a:r>
              <a:rPr lang="it-IT" sz="2400" dirty="0">
                <a:latin typeface="Arial" panose="020B0604020202020204" pitchFamily="34" charset="0"/>
              </a:rPr>
              <a:t> restano confermate le agevolazioni per avvio a recupero/riciclo.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1D5FAF-A2CB-40BA-95DD-D48AAA4DBABA}"/>
              </a:ext>
            </a:extLst>
          </p:cNvPr>
          <p:cNvSpPr txBox="1"/>
          <p:nvPr/>
        </p:nvSpPr>
        <p:spPr>
          <a:xfrm>
            <a:off x="533263" y="91644"/>
            <a:ext cx="9562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3200" b="1" dirty="0">
                <a:solidFill>
                  <a:srgbClr val="00A97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Come posso contenere l’importo della bolletta? </a:t>
            </a:r>
            <a:endParaRPr lang="it-IT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64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4EDF7A-C9DB-42BA-A935-DE5E0C266E8A}"/>
              </a:ext>
            </a:extLst>
          </p:cNvPr>
          <p:cNvSpPr txBox="1"/>
          <p:nvPr/>
        </p:nvSpPr>
        <p:spPr>
          <a:xfrm>
            <a:off x="431371" y="2063501"/>
            <a:ext cx="1094521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Sì. 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Uno degli effetti positivi conseguenti all’applicazione della tariffa TCP è che sarà possibile detrarre l’IVA. </a:t>
            </a:r>
          </a:p>
          <a:p>
            <a:pPr algn="just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Trattandosi non più di un tributo ma del corrispettivo per un servizio ricevuto, il pagamento avverrà a fronte del ricevimento di una fattura; pertanto, 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sarà possibile detrarre l’IVA del 10%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1D5FAF-A2CB-40BA-95DD-D48AAA4DBABA}"/>
              </a:ext>
            </a:extLst>
          </p:cNvPr>
          <p:cNvSpPr txBox="1"/>
          <p:nvPr/>
        </p:nvSpPr>
        <p:spPr>
          <a:xfrm>
            <a:off x="431371" y="1051365"/>
            <a:ext cx="7874271" cy="612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3200" b="1" dirty="0">
                <a:solidFill>
                  <a:srgbClr val="00A9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Sono un’impresa: posso detrarre l’IVA?</a:t>
            </a:r>
            <a:endParaRPr lang="it-IT" sz="3200" dirty="0">
              <a:solidFill>
                <a:srgbClr val="000000"/>
              </a:solidFill>
              <a:latin typeface="Times-Roman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3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4EDF7A-C9DB-42BA-A935-DE5E0C266E8A}"/>
              </a:ext>
            </a:extLst>
          </p:cNvPr>
          <p:cNvSpPr txBox="1"/>
          <p:nvPr/>
        </p:nvSpPr>
        <p:spPr>
          <a:xfrm>
            <a:off x="334700" y="1434316"/>
            <a:ext cx="11425269" cy="5340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tutelare le </a:t>
            </a:r>
            <a:r>
              <a:rPr lang="it-IT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famiglie residenti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che hanno una produzione di pannolini o pannoloni, verranno messi a disposizione degli svuotamenti ulteriori rispetto a quelli prestabiliti compresi nella quota variabile di base; il numero di conferimenti aggiuntivi gratuiti sarà pari a </a:t>
            </a:r>
            <a:r>
              <a:rPr lang="it-IT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9.660 litri annui </a:t>
            </a:r>
            <a:r>
              <a:rPr lang="it-IT" sz="22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ogni persona</a:t>
            </a:r>
            <a:r>
              <a:rPr lang="it-IT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usufruisce del servizio (pari a </a:t>
            </a:r>
            <a:r>
              <a:rPr lang="it-IT" sz="22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322 aperture 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annuali del cassonetto stradale).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2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 esempio, una famiglia che ha 2 persone (2 bambini con età inferiore ai 36 mesi oppure 1 bambino e un anziano con comprovata necessità) che utilizzano il servizio, ha diritto a 19.320 litri annui. </a:t>
            </a:r>
          </a:p>
          <a:p>
            <a:pPr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 informazioni puoi </a:t>
            </a:r>
            <a:r>
              <a:rPr lang="it-IT" sz="2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contattare il Servizio Clienti Hera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 L’agevolazione potrà essere richiesta a partire </a:t>
            </a:r>
            <a:r>
              <a:rPr lang="it-IT" sz="22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dal mese di giugno 2025.</a:t>
            </a: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/>
            </a:r>
            <a:b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it-IT" sz="22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Per il solo anno di avvio della TCP (il 2025), se la richiesta perverrà entro la fine del 2025, l’agevolazione sarà applicata con la dovuta retroattività.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1D5FAF-A2CB-40BA-95DD-D48AAA4DBABA}"/>
              </a:ext>
            </a:extLst>
          </p:cNvPr>
          <p:cNvSpPr txBox="1"/>
          <p:nvPr/>
        </p:nvSpPr>
        <p:spPr>
          <a:xfrm>
            <a:off x="334700" y="232379"/>
            <a:ext cx="11425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3200" b="1" dirty="0">
                <a:solidFill>
                  <a:srgbClr val="00A97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Sono previste agevolazioni per il conferimento di pannolini o pannoloni?</a:t>
            </a:r>
            <a:endParaRPr lang="it-IT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6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4EDF7A-C9DB-42BA-A935-DE5E0C266E8A}"/>
              </a:ext>
            </a:extLst>
          </p:cNvPr>
          <p:cNvSpPr txBox="1"/>
          <p:nvPr/>
        </p:nvSpPr>
        <p:spPr>
          <a:xfrm>
            <a:off x="383365" y="2031701"/>
            <a:ext cx="11216152" cy="380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Potrai richiedere al Servizio Clienti Hera un ulteriore contenitore, che sarà contabilizzato quando lo esporrai. Nelle zone servite da raccolta porta a porta, vengono raccolti solo i rifiuti inseriti all’interno dell’apposito bidoncino (non vengono prelevati sacchi esterni al contenitore). Se la grandezza del contenitore non è sufficiente perché devi conferire anche pannolini o pannoloni, sono previste agevolazioni.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In tutti i casi tieni presente che 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fare bene la raccolta differenziata permette di ridurre molto quello che resta per l’indifferenziato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1D5FAF-A2CB-40BA-95DD-D48AAA4DBABA}"/>
              </a:ext>
            </a:extLst>
          </p:cNvPr>
          <p:cNvSpPr txBox="1"/>
          <p:nvPr/>
        </p:nvSpPr>
        <p:spPr>
          <a:xfrm>
            <a:off x="383365" y="354188"/>
            <a:ext cx="114252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3200" b="1" dirty="0">
                <a:solidFill>
                  <a:srgbClr val="00A97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Sono una Famiglia, come faccio se il bidoncino non è sufficiente per la quantità di indifferenziato che ho bisogno di conferire? </a:t>
            </a:r>
            <a:endParaRPr lang="it-IT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794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4EDF7A-C9DB-42BA-A935-DE5E0C266E8A}"/>
              </a:ext>
            </a:extLst>
          </p:cNvPr>
          <p:cNvSpPr txBox="1"/>
          <p:nvPr/>
        </p:nvSpPr>
        <p:spPr>
          <a:xfrm>
            <a:off x="627047" y="1020148"/>
            <a:ext cx="11002245" cy="43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Il numero dei conferimenti di indifferenziato saranno resi disponibili:</a:t>
            </a:r>
          </a:p>
          <a:p>
            <a:pPr marL="342900" indent="-342900"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nell’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app MyHera a partire da giugno 2025</a:t>
            </a:r>
          </a:p>
          <a:p>
            <a:pPr marL="342900" indent="-342900"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 partire dalla prima bolletta  TCP 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(che arriverà durante l’estate 2025).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endParaRPr lang="it-IT" sz="24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quantità di indifferenziato viene conteggiata utilizzando come riferimento il volume della dotazione utilizzata per conferire (espresso in litri). 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Il numero di litri conferiti, quindi, può variare in base alle differenti grandezze delle dotazioni.</a:t>
            </a:r>
            <a:endParaRPr lang="it-IT" sz="2400" b="1" dirty="0">
              <a:solidFill>
                <a:srgbClr val="00A97E"/>
              </a:solidFill>
              <a:latin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1D5FAF-A2CB-40BA-95DD-D48AAA4DBABA}"/>
              </a:ext>
            </a:extLst>
          </p:cNvPr>
          <p:cNvSpPr txBox="1"/>
          <p:nvPr/>
        </p:nvSpPr>
        <p:spPr>
          <a:xfrm>
            <a:off x="226288" y="91644"/>
            <a:ext cx="10176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3200" b="1" dirty="0">
                <a:solidFill>
                  <a:srgbClr val="00A97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Come faccio a sapere quanti conferimenti ho fatto?</a:t>
            </a:r>
          </a:p>
        </p:txBody>
      </p:sp>
    </p:spTree>
    <p:extLst>
      <p:ext uri="{BB962C8B-B14F-4D97-AF65-F5344CB8AC3E}">
        <p14:creationId xmlns:p14="http://schemas.microsoft.com/office/powerpoint/2010/main" val="245524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4EDF7A-C9DB-42BA-A935-DE5E0C266E8A}"/>
              </a:ext>
            </a:extLst>
          </p:cNvPr>
          <p:cNvSpPr txBox="1"/>
          <p:nvPr/>
        </p:nvSpPr>
        <p:spPr>
          <a:xfrm>
            <a:off x="436981" y="905285"/>
            <a:ext cx="10832109" cy="3628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Viene addebitata una </a:t>
            </a:r>
            <a:r>
              <a:rPr lang="it-IT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oltre al pagamento degli svuotamenti annui prestabiliti, in funzione della dotazione considerata utile per la tipologia di utenza. 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L’importo della penalità sarà stabilito nel Regolamento che verrà approvato  dall’Agenzia Territoriale dell’Emilia-Romagna per i Servizi Idrici e Rifiuti “ATERSIR” entro il primo semestre 2025.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ancora non disponi del contenitore (nel caso di raccolta porta a porta) o della Carta Smeraldo (nel caso di raccolta stradale con cassonetto), puoi farne richiesta a Hera. 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Puoi recarti presso: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1D5FAF-A2CB-40BA-95DD-D48AAA4DBABA}"/>
              </a:ext>
            </a:extLst>
          </p:cNvPr>
          <p:cNvSpPr txBox="1"/>
          <p:nvPr/>
        </p:nvSpPr>
        <p:spPr>
          <a:xfrm>
            <a:off x="335360" y="236959"/>
            <a:ext cx="11425269" cy="631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3200" b="1" dirty="0">
                <a:solidFill>
                  <a:srgbClr val="00A9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Cosa succede se non ritiro la dotazione?</a:t>
            </a:r>
            <a:endParaRPr lang="it-IT" sz="3200" dirty="0">
              <a:solidFill>
                <a:srgbClr val="000000"/>
              </a:solidFill>
              <a:latin typeface="Times-Roman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EAEE5DC-6094-96BE-BFDC-F092ED509A58}"/>
              </a:ext>
            </a:extLst>
          </p:cNvPr>
          <p:cNvSpPr txBox="1"/>
          <p:nvPr/>
        </p:nvSpPr>
        <p:spPr>
          <a:xfrm>
            <a:off x="436981" y="4454395"/>
            <a:ext cx="5516218" cy="2276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Sportello Clienti Hera</a:t>
            </a:r>
          </a:p>
          <a:p>
            <a:pPr algn="just">
              <a:lnSpc>
                <a:spcPct val="120000"/>
              </a:lnSpc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San Giorgio di Piano, via Garibaldi, 8/D</a:t>
            </a:r>
          </a:p>
          <a:p>
            <a:pPr algn="just">
              <a:lnSpc>
                <a:spcPct val="120000"/>
              </a:lnSpc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 lunedì al venerdì dalle 8:30 alle 13:00</a:t>
            </a:r>
          </a:p>
          <a:p>
            <a:pPr algn="just">
              <a:lnSpc>
                <a:spcPct val="120000"/>
              </a:lnSpc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giovedì dalle 14:00 alle 17:30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 consiglia di controllare orari e giorni di apertura dello Sportello Clienti, soprattutto in occasione di festività, sul sito 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www.gruppohera.it</a:t>
            </a:r>
            <a:r>
              <a:rPr lang="it-IT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97581B-3FF0-2C1B-1814-9DA86CC5F5FA}"/>
              </a:ext>
            </a:extLst>
          </p:cNvPr>
          <p:cNvSpPr txBox="1"/>
          <p:nvPr/>
        </p:nvSpPr>
        <p:spPr>
          <a:xfrm>
            <a:off x="6982617" y="4454395"/>
            <a:ext cx="3513105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Ecosportello</a:t>
            </a: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presso il Municipio</a:t>
            </a:r>
          </a:p>
          <a:p>
            <a:pPr algn="just">
              <a:lnSpc>
                <a:spcPct val="120000"/>
              </a:lnSpc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via San Donato 199</a:t>
            </a:r>
          </a:p>
          <a:p>
            <a:pPr algn="just">
              <a:lnSpc>
                <a:spcPct val="120000"/>
              </a:lnSpc>
            </a:pPr>
            <a:r>
              <a:rPr lang="it-IT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sabato dalle 9:00 alle 12:00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5327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4EDF7A-C9DB-42BA-A935-DE5E0C266E8A}"/>
              </a:ext>
            </a:extLst>
          </p:cNvPr>
          <p:cNvSpPr txBox="1"/>
          <p:nvPr/>
        </p:nvSpPr>
        <p:spPr>
          <a:xfrm>
            <a:off x="383365" y="1499813"/>
            <a:ext cx="114252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evitare con certezza lo </a:t>
            </a:r>
            <a:r>
              <a:rPr lang="it-IT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svuotamento, </a:t>
            </a:r>
            <a:r>
              <a:rPr lang="it-IT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è obbligatorio </a:t>
            </a:r>
            <a:r>
              <a:rPr lang="it-IT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far trovare disponibile  il contenitore all’addetto alla raccolta, evitandone l’esposizione oppure nascondendolo alla vista in luogo non raggiungibile dall’operatore addetto allo svuotamento.</a:t>
            </a:r>
          </a:p>
          <a:p>
            <a:pPr algn="just"/>
            <a:endParaRPr lang="it-IT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il contenitore è per causa di forza maggiore in una zona sempre accessibile da Hera (su suolo pubblico), è necessario contattare il Servizio Clienti Hera per concordare la modalità di esposizione più opportuna, tramite la consulenza di un tecnico Hera disponibile in zona. </a:t>
            </a:r>
          </a:p>
          <a:p>
            <a:pPr algn="just"/>
            <a:endParaRPr lang="it-IT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Diversamente, il contenitore dell’indifferenziato potrebbe essere vuotato e quindi 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conteggiato, anche se non completamente pieno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2400" dirty="0">
              <a:solidFill>
                <a:srgbClr val="000000"/>
              </a:solidFill>
              <a:latin typeface="Times-Roman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1D5FAF-A2CB-40BA-95DD-D48AAA4DBABA}"/>
              </a:ext>
            </a:extLst>
          </p:cNvPr>
          <p:cNvSpPr txBox="1"/>
          <p:nvPr/>
        </p:nvSpPr>
        <p:spPr>
          <a:xfrm>
            <a:off x="383365" y="94605"/>
            <a:ext cx="11425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3200" b="1" dirty="0">
                <a:solidFill>
                  <a:srgbClr val="00A97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Come faccio se ho il contenitore su area aperta o suolo pubblico?</a:t>
            </a:r>
            <a:endParaRPr lang="it-IT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25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1D5FAF-A2CB-40BA-95DD-D48AAA4DBABA}"/>
              </a:ext>
            </a:extLst>
          </p:cNvPr>
          <p:cNvSpPr txBox="1"/>
          <p:nvPr/>
        </p:nvSpPr>
        <p:spPr>
          <a:xfrm>
            <a:off x="383365" y="84559"/>
            <a:ext cx="11425269" cy="1795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3200" b="1" dirty="0">
                <a:solidFill>
                  <a:srgbClr val="00A9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 posso contattare per 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avere informazioni sulla TCP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attivare una nuova utenza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variare o cessare una utenza esistente</a:t>
            </a: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4BF02D9-960A-9684-5276-2E2716488A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763760"/>
              </p:ext>
            </p:extLst>
          </p:nvPr>
        </p:nvGraphicFramePr>
        <p:xfrm>
          <a:off x="521676" y="1879922"/>
          <a:ext cx="11148646" cy="457200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460099">
                  <a:extLst>
                    <a:ext uri="{9D8B030D-6E8A-4147-A177-3AD203B41FA5}">
                      <a16:colId xmlns:a16="http://schemas.microsoft.com/office/drawing/2014/main" val="1141795852"/>
                    </a:ext>
                  </a:extLst>
                </a:gridCol>
                <a:gridCol w="8688547">
                  <a:extLst>
                    <a:ext uri="{9D8B030D-6E8A-4147-A177-3AD203B41FA5}">
                      <a16:colId xmlns:a16="http://schemas.microsoft.com/office/drawing/2014/main" val="2662457587"/>
                    </a:ext>
                  </a:extLst>
                </a:gridCol>
              </a:tblGrid>
              <a:tr h="3486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Punti di contatto Hera per i</a:t>
                      </a:r>
                      <a:r>
                        <a:rPr lang="it-IT" sz="1800" b="1" dirty="0"/>
                        <a:t>nformazioni ed attività contrattuali</a:t>
                      </a:r>
                      <a:endParaRPr lang="it-IT" dirty="0"/>
                    </a:p>
                  </a:txBody>
                  <a:tcPr>
                    <a:solidFill>
                      <a:srgbClr val="00A9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592105"/>
                  </a:ext>
                </a:extLst>
              </a:tr>
              <a:tr h="552050">
                <a:tc>
                  <a:txBody>
                    <a:bodyPr/>
                    <a:lstStyle/>
                    <a:p>
                      <a:r>
                        <a:rPr lang="it-I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 gratuito HERA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rgbClr val="00A97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800.862.328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dedicato alla TCP </a:t>
                      </a:r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 lunedì al venerdì dalle 8 alle 22; sabato dalle 8 alle 18</a:t>
                      </a:r>
                    </a:p>
                    <a:p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008617"/>
                  </a:ext>
                </a:extLst>
              </a:tr>
              <a:tr h="552050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e-mail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rgbClr val="00A97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clienti.tcp@gruppohera.it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>
                        <a:solidFill>
                          <a:srgbClr val="00A97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886143"/>
                  </a:ext>
                </a:extLst>
              </a:tr>
              <a:tr h="552050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Fax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rgbClr val="00A97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0542/368165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>
                        <a:solidFill>
                          <a:srgbClr val="00A97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374092"/>
                  </a:ext>
                </a:extLst>
              </a:tr>
              <a:tr h="552050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Posta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indirizzata a </a:t>
                      </a:r>
                      <a:r>
                        <a:rPr lang="it-IT" sz="1600" b="1" dirty="0">
                          <a:solidFill>
                            <a:srgbClr val="00A97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Gruppo Hera Servizio Clienti, via Molino Rosso 8, 40026 Imola (BO)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b="1" dirty="0">
                        <a:solidFill>
                          <a:srgbClr val="00A97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919305"/>
                  </a:ext>
                </a:extLst>
              </a:tr>
              <a:tr h="552050"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Indirizzo web </a:t>
                      </a: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rgbClr val="00A97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https://www.gruppohera.it/assistenza/</a:t>
                      </a:r>
                      <a:r>
                        <a:rPr lang="it-IT" sz="1600" b="1" dirty="0">
                          <a:solidFill>
                            <a:srgbClr val="00A97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selezionando il comune di interesse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245313"/>
                  </a:ext>
                </a:extLst>
              </a:tr>
              <a:tr h="1274189">
                <a:tc>
                  <a:txBody>
                    <a:bodyPr/>
                    <a:lstStyle/>
                    <a:p>
                      <a:r>
                        <a:rPr lang="it-IT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Sportello locale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 b="1" dirty="0">
                          <a:solidFill>
                            <a:srgbClr val="00A97E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Sportello Clienti Hera</a:t>
                      </a:r>
                    </a:p>
                    <a:p>
                      <a:pPr algn="just"/>
                      <a:r>
                        <a:rPr lang="it-IT" sz="1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Giorgio di Piano, via Garibaldi, 8/D</a:t>
                      </a:r>
                    </a:p>
                    <a:p>
                      <a:pPr algn="just"/>
                      <a:r>
                        <a:rPr lang="it-IT" sz="1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 lunedì al venerdì dalle 8:30 alle 13:00 - giovedì dalle 14:00 alle 17:30</a:t>
                      </a:r>
                    </a:p>
                    <a:p>
                      <a:pPr algn="just"/>
                      <a:r>
                        <a:rPr lang="it-IT" sz="16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 consiglia di controllare orari e giorni di apertura dello Sportello Clienti, soprattutto in occasione di festività, sul sito www.gruppohera.it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499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779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4EDF7A-C9DB-42BA-A935-DE5E0C266E8A}"/>
              </a:ext>
            </a:extLst>
          </p:cNvPr>
          <p:cNvSpPr txBox="1"/>
          <p:nvPr/>
        </p:nvSpPr>
        <p:spPr>
          <a:xfrm>
            <a:off x="465623" y="1032138"/>
            <a:ext cx="10369152" cy="3531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invita ad utilizzare l’Applicazione “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Rifiutologo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per inviare una foto del rifiuto abbandonato da segnalare, che verrà rimosso appena possibile. 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endParaRPr lang="it-IT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endParaRPr lang="it-IT" sz="2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endParaRPr lang="it-IT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-Roman"/>
            </a:endParaRP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endParaRPr lang="it-IT" sz="24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-Roman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1D5FAF-A2CB-40BA-95DD-D48AAA4DBABA}"/>
              </a:ext>
            </a:extLst>
          </p:cNvPr>
          <p:cNvSpPr txBox="1"/>
          <p:nvPr/>
        </p:nvSpPr>
        <p:spPr>
          <a:xfrm>
            <a:off x="465623" y="320865"/>
            <a:ext cx="8855309" cy="631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3200" b="1" dirty="0">
                <a:solidFill>
                  <a:srgbClr val="00A97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Come posso segnalare abbandono di rifiuti?</a:t>
            </a:r>
            <a:endParaRPr lang="it-IT" sz="3200" dirty="0">
              <a:solidFill>
                <a:srgbClr val="000000"/>
              </a:solidFill>
              <a:latin typeface="Times-Roman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ella 10">
            <a:extLst>
              <a:ext uri="{FF2B5EF4-FFF2-40B4-BE49-F238E27FC236}">
                <a16:creationId xmlns:a16="http://schemas.microsoft.com/office/drawing/2014/main" id="{0B470E0B-28DC-D33C-CC29-B9A5CF8EFD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810328"/>
              </p:ext>
            </p:extLst>
          </p:nvPr>
        </p:nvGraphicFramePr>
        <p:xfrm>
          <a:off x="683847" y="1963917"/>
          <a:ext cx="10593754" cy="429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9600">
                  <a:extLst>
                    <a:ext uri="{9D8B030D-6E8A-4147-A177-3AD203B41FA5}">
                      <a16:colId xmlns:a16="http://schemas.microsoft.com/office/drawing/2014/main" val="1796202810"/>
                    </a:ext>
                  </a:extLst>
                </a:gridCol>
                <a:gridCol w="7444154">
                  <a:extLst>
                    <a:ext uri="{9D8B030D-6E8A-4147-A177-3AD203B41FA5}">
                      <a16:colId xmlns:a16="http://schemas.microsoft.com/office/drawing/2014/main" val="1013581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solidFill>
                            <a:srgbClr val="00A97E"/>
                          </a:solidFill>
                          <a:effectLst/>
                        </a:rPr>
                        <a:t>App</a:t>
                      </a:r>
                      <a:r>
                        <a:rPr lang="it-IT" sz="1800" dirty="0">
                          <a:solidFill>
                            <a:srgbClr val="00A97E"/>
                          </a:solidFill>
                          <a:effectLst/>
                        </a:rPr>
                        <a:t>: Il Rifiutologo     </a:t>
                      </a:r>
                    </a:p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9659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rgbClr val="00A97E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Sito web: www.ilrifiutologo.it </a:t>
                      </a:r>
                    </a:p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  <a:p>
                      <a:endParaRPr lang="it-IT" dirty="0"/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8961673"/>
                  </a:ext>
                </a:extLst>
              </a:tr>
            </a:tbl>
          </a:graphicData>
        </a:graphic>
      </p:graphicFrame>
      <p:pic>
        <p:nvPicPr>
          <p:cNvPr id="12" name="Immagine 11">
            <a:extLst>
              <a:ext uri="{FF2B5EF4-FFF2-40B4-BE49-F238E27FC236}">
                <a16:creationId xmlns:a16="http://schemas.microsoft.com/office/drawing/2014/main" id="{043E484C-F3E1-E523-3443-28A20571D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606" y="2053462"/>
            <a:ext cx="1287615" cy="128761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01CA057B-74C7-54DA-8B79-2FFC2A8E0F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0376" y="3764970"/>
            <a:ext cx="3528764" cy="17763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27072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22">
            <a:extLst>
              <a:ext uri="{FF2B5EF4-FFF2-40B4-BE49-F238E27FC236}">
                <a16:creationId xmlns:a16="http://schemas.microsoft.com/office/drawing/2014/main" id="{29D46D73-525A-BC85-E1E2-271787137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339" y="1715101"/>
            <a:ext cx="10728734" cy="168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ts val="6800"/>
              </a:lnSpc>
            </a:pPr>
            <a:r>
              <a:rPr lang="it-IT" altLang="it-IT" sz="4000" b="1" dirty="0">
                <a:solidFill>
                  <a:srgbClr val="0549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r>
              <a:rPr lang="it-IT" altLang="it-IT" sz="5400" dirty="0">
                <a:solidFill>
                  <a:srgbClr val="0549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5400" dirty="0">
                <a:solidFill>
                  <a:srgbClr val="0549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5400" dirty="0">
              <a:solidFill>
                <a:srgbClr val="05497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9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34C366C4-A8D7-4B80-AE65-E7D6C7A19E59}"/>
              </a:ext>
            </a:extLst>
          </p:cNvPr>
          <p:cNvSpPr txBox="1"/>
          <p:nvPr/>
        </p:nvSpPr>
        <p:spPr>
          <a:xfrm>
            <a:off x="239350" y="166906"/>
            <a:ext cx="8849474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800" b="1" dirty="0">
                <a:solidFill>
                  <a:srgbClr val="054977"/>
                </a:solidFill>
                <a:latin typeface="Arial" pitchFamily="34" charset="0"/>
                <a:ea typeface="+mj-ea"/>
                <a:cs typeface="Arial" pitchFamily="34" charset="0"/>
              </a:rPr>
              <a:t>La nuova Tariffa Rifiuti Puntuale applicata dal 2025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C8DC838-2CF3-4F7D-BE3D-0559585286AC}"/>
              </a:ext>
            </a:extLst>
          </p:cNvPr>
          <p:cNvSpPr txBox="1"/>
          <p:nvPr/>
        </p:nvSpPr>
        <p:spPr>
          <a:xfrm>
            <a:off x="3081295" y="1459247"/>
            <a:ext cx="88329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Con la nuova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Tariffa Puntuale,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chi riduce</a:t>
            </a:r>
          </a:p>
          <a:p>
            <a:pPr algn="just"/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i RIFIUTI INDIFFERENZIATI 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pagherà una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bolletta più leggera </a:t>
            </a:r>
            <a:r>
              <a:rPr lang="it-IT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rispetto a chi non lo farà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it-IT" sz="2300" dirty="0">
              <a:solidFill>
                <a:srgbClr val="1A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Invece, </a:t>
            </a:r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i rifiuti differenziati</a:t>
            </a:r>
            <a:r>
              <a:rPr lang="it-IT" sz="2300" dirty="0">
                <a:latin typeface="Arial" panose="020B0604020202020204" pitchFamily="34" charset="0"/>
                <a:cs typeface="Arial" panose="020B0604020202020204" pitchFamily="34" charset="0"/>
              </a:rPr>
              <a:t> potranno essere conferiti </a:t>
            </a:r>
          </a:p>
          <a:p>
            <a:pPr algn="just"/>
            <a:r>
              <a:rPr lang="it-IT" sz="2300" b="1" dirty="0">
                <a:latin typeface="Arial" panose="020B0604020202020204" pitchFamily="34" charset="0"/>
                <a:cs typeface="Arial" panose="020B0604020202020204" pitchFamily="34" charset="0"/>
              </a:rPr>
              <a:t>senza alcun aggravio tariffario.</a:t>
            </a:r>
          </a:p>
          <a:p>
            <a:endParaRPr lang="it-IT" sz="2300" dirty="0">
              <a:effectLst/>
              <a:latin typeface="Arial" panose="020B0604020202020204" pitchFamily="34" charset="0"/>
              <a:ea typeface="HelveticaNeueLTStd-Cn"/>
              <a:cs typeface="HelveticaNeueLTStd-Cn"/>
            </a:endParaRPr>
          </a:p>
          <a:p>
            <a:pPr algn="just"/>
            <a:r>
              <a:rPr lang="it-IT" sz="2300" dirty="0">
                <a:effectLst/>
                <a:latin typeface="Arial" panose="020B0604020202020204" pitchFamily="34" charset="0"/>
                <a:ea typeface="HelveticaNeueLTStd-Cn"/>
                <a:cs typeface="Arial" panose="020B0604020202020204" pitchFamily="34" charset="0"/>
              </a:rPr>
              <a:t>È’ importante fare una buona raccolta differenziata per </a:t>
            </a:r>
            <a:r>
              <a:rPr lang="it-IT" sz="2300" b="1" dirty="0">
                <a:effectLst/>
                <a:latin typeface="Arial" panose="020B0604020202020204" pitchFamily="34" charset="0"/>
                <a:ea typeface="HelveticaNeueLTStd-Cn"/>
                <a:cs typeface="Arial" panose="020B0604020202020204" pitchFamily="34" charset="0"/>
              </a:rPr>
              <a:t>contenere i costi del servizio e della bolletta rifiuti, e rispettare l’ambiente</a:t>
            </a:r>
            <a:r>
              <a:rPr lang="it-IT" sz="2300" dirty="0">
                <a:effectLst/>
                <a:latin typeface="Arial" panose="020B0604020202020204" pitchFamily="34" charset="0"/>
                <a:ea typeface="HelveticaNeueLTStd-Cn"/>
                <a:cs typeface="Arial" panose="020B0604020202020204" pitchFamily="34" charset="0"/>
              </a:rPr>
              <a:t>.</a:t>
            </a:r>
            <a:endParaRPr lang="it-IT" sz="2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magine 21" descr="Immagine che contiene interni, barattolo, serbatoio, pianta&#10;&#10;Descrizione generata automaticamente">
            <a:extLst>
              <a:ext uri="{FF2B5EF4-FFF2-40B4-BE49-F238E27FC236}">
                <a16:creationId xmlns:a16="http://schemas.microsoft.com/office/drawing/2014/main" id="{C4A6CC5B-8C5E-4CCC-9091-816058516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0404850" y="3464241"/>
            <a:ext cx="1056117" cy="1254016"/>
          </a:xfrm>
          <a:prstGeom prst="rect">
            <a:avLst/>
          </a:prstGeom>
        </p:spPr>
      </p:pic>
      <p:sp>
        <p:nvSpPr>
          <p:cNvPr id="3" name="Freccia a destra 2">
            <a:extLst>
              <a:ext uri="{FF2B5EF4-FFF2-40B4-BE49-F238E27FC236}">
                <a16:creationId xmlns:a16="http://schemas.microsoft.com/office/drawing/2014/main" id="{C69D4E77-F98A-67E4-1B61-60AC2D00B5FE}"/>
              </a:ext>
            </a:extLst>
          </p:cNvPr>
          <p:cNvSpPr/>
          <p:nvPr/>
        </p:nvSpPr>
        <p:spPr>
          <a:xfrm>
            <a:off x="1368074" y="1870581"/>
            <a:ext cx="571356" cy="288032"/>
          </a:xfrm>
          <a:prstGeom prst="rightArrow">
            <a:avLst/>
          </a:prstGeom>
          <a:solidFill>
            <a:srgbClr val="00A97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60C847D-F24B-A4AE-94E0-B7A502F51E1A}"/>
              </a:ext>
            </a:extLst>
          </p:cNvPr>
          <p:cNvCxnSpPr>
            <a:cxnSpLocks/>
          </p:cNvCxnSpPr>
          <p:nvPr/>
        </p:nvCxnSpPr>
        <p:spPr>
          <a:xfrm flipV="1">
            <a:off x="376311" y="3008568"/>
            <a:ext cx="11379044" cy="36389"/>
          </a:xfrm>
          <a:prstGeom prst="line">
            <a:avLst/>
          </a:prstGeom>
          <a:ln>
            <a:solidFill>
              <a:srgbClr val="0549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C143DC05-8E0C-F0DC-F4CD-BE23D1E02701}"/>
              </a:ext>
            </a:extLst>
          </p:cNvPr>
          <p:cNvCxnSpPr>
            <a:cxnSpLocks/>
          </p:cNvCxnSpPr>
          <p:nvPr/>
        </p:nvCxnSpPr>
        <p:spPr>
          <a:xfrm flipV="1">
            <a:off x="373425" y="5889260"/>
            <a:ext cx="11379044" cy="36389"/>
          </a:xfrm>
          <a:prstGeom prst="line">
            <a:avLst/>
          </a:prstGeom>
          <a:ln>
            <a:solidFill>
              <a:srgbClr val="0549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B762EE7E-6A8E-9709-C3B9-773E2BAA4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6" r="24194" b="13445"/>
          <a:stretch>
            <a:fillRect/>
          </a:stretch>
        </p:blipFill>
        <p:spPr bwMode="auto">
          <a:xfrm>
            <a:off x="2098350" y="1648082"/>
            <a:ext cx="471805" cy="60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2FFE1AED-CC39-4948-4647-83BC31DC42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6" r="24194" b="13445"/>
          <a:stretch>
            <a:fillRect/>
          </a:stretch>
        </p:blipFill>
        <p:spPr bwMode="auto">
          <a:xfrm>
            <a:off x="373425" y="1325637"/>
            <a:ext cx="915189" cy="11703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164E52B5-0DE5-1C1F-9A7D-CE355235E70C}"/>
              </a:ext>
            </a:extLst>
          </p:cNvPr>
          <p:cNvGrpSpPr/>
          <p:nvPr/>
        </p:nvGrpSpPr>
        <p:grpSpPr>
          <a:xfrm>
            <a:off x="277725" y="3880593"/>
            <a:ext cx="2637726" cy="1329325"/>
            <a:chOff x="277725" y="3880593"/>
            <a:chExt cx="2637726" cy="1329325"/>
          </a:xfrm>
        </p:grpSpPr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E09DA4B2-AA14-8E2A-DBF6-4DFC5F45503E}"/>
                </a:ext>
              </a:extLst>
            </p:cNvPr>
            <p:cNvGrpSpPr/>
            <p:nvPr/>
          </p:nvGrpSpPr>
          <p:grpSpPr>
            <a:xfrm>
              <a:off x="277725" y="3880593"/>
              <a:ext cx="2637726" cy="1329325"/>
              <a:chOff x="-1664053" y="2429145"/>
              <a:chExt cx="3317805" cy="1785730"/>
            </a:xfrm>
          </p:grpSpPr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96B6F53A-3CCA-8D8C-6DD1-9762E6B75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664053" y="2429145"/>
                <a:ext cx="3317805" cy="1785730"/>
              </a:xfrm>
              <a:prstGeom prst="rect">
                <a:avLst/>
              </a:prstGeom>
            </p:spPr>
          </p:pic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1D2B2531-B952-08A9-0FA3-6066BC8CBB32}"/>
                  </a:ext>
                </a:extLst>
              </p:cNvPr>
              <p:cNvSpPr/>
              <p:nvPr/>
            </p:nvSpPr>
            <p:spPr>
              <a:xfrm>
                <a:off x="-1" y="2543879"/>
                <a:ext cx="758753" cy="992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dirty="0"/>
              </a:p>
            </p:txBody>
          </p:sp>
          <p:pic>
            <p:nvPicPr>
              <p:cNvPr id="13" name="Immagine 12">
                <a:extLst>
                  <a:ext uri="{FF2B5EF4-FFF2-40B4-BE49-F238E27FC236}">
                    <a16:creationId xmlns:a16="http://schemas.microsoft.com/office/drawing/2014/main" id="{539BB103-B81F-37C7-1E80-2C5E45278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5170" y="2506891"/>
                <a:ext cx="356632" cy="173221"/>
              </a:xfrm>
              <a:prstGeom prst="rect">
                <a:avLst/>
              </a:prstGeom>
            </p:spPr>
          </p:pic>
        </p:grp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39787836-7703-E136-ED5A-6DA4C132DA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5537" y="4645115"/>
              <a:ext cx="419533" cy="3539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9565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1C87D05A-9C87-4E36-3AA0-41E9E3779DEB}"/>
              </a:ext>
            </a:extLst>
          </p:cNvPr>
          <p:cNvGraphicFramePr>
            <a:graphicFrameLocks/>
          </p:cNvGraphicFramePr>
          <p:nvPr/>
        </p:nvGraphicFramePr>
        <p:xfrm>
          <a:off x="14981" y="682329"/>
          <a:ext cx="11343388" cy="512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olo 1">
            <a:extLst>
              <a:ext uri="{FF2B5EF4-FFF2-40B4-BE49-F238E27FC236}">
                <a16:creationId xmlns:a16="http://schemas.microsoft.com/office/drawing/2014/main" id="{B2DE8E77-9D78-1358-27FB-0625E117EF74}"/>
              </a:ext>
            </a:extLst>
          </p:cNvPr>
          <p:cNvSpPr txBox="1">
            <a:spLocks/>
          </p:cNvSpPr>
          <p:nvPr/>
        </p:nvSpPr>
        <p:spPr>
          <a:xfrm>
            <a:off x="483594" y="221990"/>
            <a:ext cx="1122481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/>
          </a:bodyPr>
          <a:lstStyle>
            <a:defPPr>
              <a:defRPr lang="it-IT"/>
            </a:defPPr>
            <a:lvl1pPr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>
                <a:tab pos="11571288" algn="r"/>
              </a:tabLst>
              <a:defRPr sz="2400" b="1" spc="600">
                <a:solidFill>
                  <a:srgbClr val="4472C4"/>
                </a:solidFill>
                <a:latin typeface="Calibri Light" panose="020F0302020204030204"/>
                <a:ea typeface="+mj-ea"/>
                <a:cs typeface="Arial" pitchFamily="34" charset="0"/>
              </a:defRPr>
            </a:lvl1pPr>
            <a:lvl2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5pPr>
            <a:lvl6pPr marL="609515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031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546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062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71288" algn="r"/>
              </a:tabLst>
              <a:defRPr/>
            </a:pPr>
            <a:r>
              <a:rPr kumimoji="0" lang="it-IT" sz="2400" b="1" i="0" u="none" strike="noStrike" kern="1200" cap="none" spc="60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Andamento storico Raccolta Differenziata</a:t>
            </a:r>
          </a:p>
        </p:txBody>
      </p: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460E024A-C735-0D91-9C67-8BACC7FFB2BB}"/>
              </a:ext>
            </a:extLst>
          </p:cNvPr>
          <p:cNvCxnSpPr>
            <a:cxnSpLocks/>
          </p:cNvCxnSpPr>
          <p:nvPr/>
        </p:nvCxnSpPr>
        <p:spPr>
          <a:xfrm>
            <a:off x="105123" y="554389"/>
            <a:ext cx="11430000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822EF5A-DFB8-CA0A-95E4-BA1067A48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09B32A-F328-4539-9016-6D001A2D1D67}" type="slidenum">
              <a:rPr kumimoji="0" lang="it-IT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t-IT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Elemento grafico 5" descr="Decollo contorno">
            <a:extLst>
              <a:ext uri="{FF2B5EF4-FFF2-40B4-BE49-F238E27FC236}">
                <a16:creationId xmlns:a16="http://schemas.microsoft.com/office/drawing/2014/main" id="{ADE16305-3C79-23FC-44F3-7AAFC834A3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451542" y="5326973"/>
            <a:ext cx="440066" cy="440066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86F31135-6C14-2DB5-F6F2-629573757969}"/>
              </a:ext>
            </a:extLst>
          </p:cNvPr>
          <p:cNvSpPr/>
          <p:nvPr/>
        </p:nvSpPr>
        <p:spPr>
          <a:xfrm>
            <a:off x="11532823" y="1657350"/>
            <a:ext cx="463773" cy="32485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7B35FF2-DA40-9129-3545-8A5C2494106E}"/>
              </a:ext>
            </a:extLst>
          </p:cNvPr>
          <p:cNvSpPr txBox="1"/>
          <p:nvPr/>
        </p:nvSpPr>
        <p:spPr>
          <a:xfrm>
            <a:off x="11532823" y="5157288"/>
            <a:ext cx="4637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2027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4A5FDF2-55FE-84C0-F563-DA817A8C09AC}"/>
              </a:ext>
            </a:extLst>
          </p:cNvPr>
          <p:cNvSpPr txBox="1"/>
          <p:nvPr/>
        </p:nvSpPr>
        <p:spPr>
          <a:xfrm>
            <a:off x="8757288" y="6003664"/>
            <a:ext cx="3406626" cy="252221"/>
          </a:xfrm>
          <a:prstGeom prst="rect">
            <a:avLst/>
          </a:prstGeom>
          <a:pattFill prst="ltUpDiag">
            <a:fgClr>
              <a:srgbClr val="00B050"/>
            </a:fgClr>
            <a:bgClr>
              <a:schemeClr val="bg1"/>
            </a:bgClr>
          </a:patt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it-IT" sz="1200" i="1" dirty="0">
                <a:solidFill>
                  <a:schemeClr val="tx1"/>
                </a:solidFill>
              </a:rPr>
              <a:t>* Valore medio di tendenza ultimo trimestre 2024</a:t>
            </a:r>
          </a:p>
        </p:txBody>
      </p:sp>
      <p:pic>
        <p:nvPicPr>
          <p:cNvPr id="2" name="Elemento grafico 1" descr="Tiro a segno con riempimento a tinta unita">
            <a:extLst>
              <a:ext uri="{FF2B5EF4-FFF2-40B4-BE49-F238E27FC236}">
                <a16:creationId xmlns:a16="http://schemas.microsoft.com/office/drawing/2014/main" id="{33E569B9-C71B-8C2B-863C-408BDA1CEC5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489554" y="1708622"/>
            <a:ext cx="550310" cy="55031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1B5E0AB-D864-2143-8D8F-32AFEC455E73}"/>
              </a:ext>
            </a:extLst>
          </p:cNvPr>
          <p:cNvSpPr txBox="1"/>
          <p:nvPr/>
        </p:nvSpPr>
        <p:spPr>
          <a:xfrm>
            <a:off x="11511085" y="2309398"/>
            <a:ext cx="638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</a:rPr>
              <a:t>84%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E9F720-5692-BC9C-B514-36CED3D8F649}"/>
              </a:ext>
            </a:extLst>
          </p:cNvPr>
          <p:cNvSpPr txBox="1"/>
          <p:nvPr/>
        </p:nvSpPr>
        <p:spPr>
          <a:xfrm>
            <a:off x="6062605" y="3361552"/>
            <a:ext cx="807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</a:rPr>
              <a:t>74,1%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E95FAA84-1E13-BE69-E438-E11EA2712FA8}"/>
              </a:ext>
            </a:extLst>
          </p:cNvPr>
          <p:cNvGrpSpPr/>
          <p:nvPr/>
        </p:nvGrpSpPr>
        <p:grpSpPr>
          <a:xfrm>
            <a:off x="10422384" y="1899821"/>
            <a:ext cx="878913" cy="3062763"/>
            <a:chOff x="10394866" y="2274633"/>
            <a:chExt cx="904673" cy="2687951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5D42E29F-25F4-F8BD-C7F0-7F87272FC4E0}"/>
                </a:ext>
              </a:extLst>
            </p:cNvPr>
            <p:cNvSpPr/>
            <p:nvPr/>
          </p:nvSpPr>
          <p:spPr>
            <a:xfrm>
              <a:off x="10394866" y="2274633"/>
              <a:ext cx="797209" cy="268795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D5E36E3F-D3AB-8D56-DFA0-106431F6DC93}"/>
                </a:ext>
              </a:extLst>
            </p:cNvPr>
            <p:cNvSpPr txBox="1"/>
            <p:nvPr/>
          </p:nvSpPr>
          <p:spPr>
            <a:xfrm>
              <a:off x="10396566" y="2822342"/>
              <a:ext cx="794243" cy="371812"/>
            </a:xfrm>
            <a:prstGeom prst="rect">
              <a:avLst/>
            </a:prstGeom>
            <a:pattFill prst="ltDnDiag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endParaRPr lang="it-IT" dirty="0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75CAF48B-0993-9CAB-C7D9-80303C9034FD}"/>
                </a:ext>
              </a:extLst>
            </p:cNvPr>
            <p:cNvSpPr txBox="1"/>
            <p:nvPr/>
          </p:nvSpPr>
          <p:spPr>
            <a:xfrm>
              <a:off x="10402217" y="2872909"/>
              <a:ext cx="897322" cy="2701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 dirty="0"/>
                <a:t>≈82,9*%</a:t>
              </a:r>
            </a:p>
          </p:txBody>
        </p:sp>
      </p:grp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A5F720B2-A626-4A4C-8A4B-95F6FA5C34A9}"/>
              </a:ext>
            </a:extLst>
          </p:cNvPr>
          <p:cNvGrpSpPr/>
          <p:nvPr/>
        </p:nvGrpSpPr>
        <p:grpSpPr>
          <a:xfrm>
            <a:off x="308323" y="5879654"/>
            <a:ext cx="1973179" cy="417942"/>
            <a:chOff x="105123" y="5849026"/>
            <a:chExt cx="1973179" cy="417942"/>
          </a:xfrm>
        </p:grpSpPr>
        <p:grpSp>
          <p:nvGrpSpPr>
            <p:cNvPr id="18" name="Gruppo 17">
              <a:extLst>
                <a:ext uri="{FF2B5EF4-FFF2-40B4-BE49-F238E27FC236}">
                  <a16:creationId xmlns:a16="http://schemas.microsoft.com/office/drawing/2014/main" id="{77404C5E-7B81-BE26-D1FE-9986D8EFDC77}"/>
                </a:ext>
              </a:extLst>
            </p:cNvPr>
            <p:cNvGrpSpPr/>
            <p:nvPr/>
          </p:nvGrpSpPr>
          <p:grpSpPr>
            <a:xfrm>
              <a:off x="105123" y="5849026"/>
              <a:ext cx="1973179" cy="417942"/>
              <a:chOff x="105123" y="5849026"/>
              <a:chExt cx="1973179" cy="417942"/>
            </a:xfrm>
          </p:grpSpPr>
          <p:pic>
            <p:nvPicPr>
              <p:cNvPr id="20" name="Elemento grafico 19" descr="Decollo contorno">
                <a:extLst>
                  <a:ext uri="{FF2B5EF4-FFF2-40B4-BE49-F238E27FC236}">
                    <a16:creationId xmlns:a16="http://schemas.microsoft.com/office/drawing/2014/main" id="{92750D8B-7DA8-7F69-C527-7EC8D8C898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221673" y="5849026"/>
                <a:ext cx="358261" cy="417942"/>
              </a:xfrm>
              <a:prstGeom prst="rect">
                <a:avLst/>
              </a:prstGeom>
            </p:spPr>
          </p:pic>
          <p:sp>
            <p:nvSpPr>
              <p:cNvPr id="21" name="Rettangolo 20">
                <a:extLst>
                  <a:ext uri="{FF2B5EF4-FFF2-40B4-BE49-F238E27FC236}">
                    <a16:creationId xmlns:a16="http://schemas.microsoft.com/office/drawing/2014/main" id="{02C3839D-60B5-376E-B516-EB12C9AFEEE7}"/>
                  </a:ext>
                </a:extLst>
              </p:cNvPr>
              <p:cNvSpPr/>
              <p:nvPr/>
            </p:nvSpPr>
            <p:spPr>
              <a:xfrm>
                <a:off x="105123" y="5872839"/>
                <a:ext cx="1973179" cy="318195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it-IT" sz="1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9415C5EB-DDEF-A113-B3B0-2F07691B3614}"/>
                </a:ext>
              </a:extLst>
            </p:cNvPr>
            <p:cNvSpPr txBox="1"/>
            <p:nvPr/>
          </p:nvSpPr>
          <p:spPr>
            <a:xfrm>
              <a:off x="579934" y="5914690"/>
              <a:ext cx="14983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Riorganizzazione servizi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171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Grafico 31">
            <a:extLst>
              <a:ext uri="{FF2B5EF4-FFF2-40B4-BE49-F238E27FC236}">
                <a16:creationId xmlns:a16="http://schemas.microsoft.com/office/drawing/2014/main" id="{3037A09D-8EDC-C2C0-682E-BD9615110072}"/>
              </a:ext>
            </a:extLst>
          </p:cNvPr>
          <p:cNvGraphicFramePr/>
          <p:nvPr/>
        </p:nvGraphicFramePr>
        <p:xfrm>
          <a:off x="5783211" y="681858"/>
          <a:ext cx="6256303" cy="272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9" name="Immagine 28">
            <a:extLst>
              <a:ext uri="{FF2B5EF4-FFF2-40B4-BE49-F238E27FC236}">
                <a16:creationId xmlns:a16="http://schemas.microsoft.com/office/drawing/2014/main" id="{CF17E535-0561-11D4-25F9-D26252E14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37" y="4760866"/>
            <a:ext cx="1417439" cy="138695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73DB7FB-8774-6835-AA6F-A136BACA1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739" y="1387889"/>
            <a:ext cx="4262464" cy="4362756"/>
          </a:xfrm>
          <a:prstGeom prst="rect">
            <a:avLst/>
          </a:prstGeom>
        </p:spPr>
      </p:pic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A3A28BAD-887D-CFB3-A5BC-12E20EE9EBF4}"/>
              </a:ext>
            </a:extLst>
          </p:cNvPr>
          <p:cNvCxnSpPr>
            <a:cxnSpLocks/>
          </p:cNvCxnSpPr>
          <p:nvPr/>
        </p:nvCxnSpPr>
        <p:spPr>
          <a:xfrm>
            <a:off x="221164" y="611276"/>
            <a:ext cx="11430000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1B009F84-2B3F-9625-2CA9-32FD89B5F111}"/>
              </a:ext>
            </a:extLst>
          </p:cNvPr>
          <p:cNvSpPr txBox="1">
            <a:spLocks/>
          </p:cNvSpPr>
          <p:nvPr/>
        </p:nvSpPr>
        <p:spPr>
          <a:xfrm>
            <a:off x="483594" y="221990"/>
            <a:ext cx="1122481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/>
          </a:bodyPr>
          <a:lstStyle>
            <a:lvl1pPr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>
                <a:tab pos="11571288" algn="r"/>
              </a:tabLst>
              <a:defRPr lang="it-IT" sz="2400" b="1" spc="600">
                <a:solidFill>
                  <a:srgbClr val="4472C4"/>
                </a:solidFill>
                <a:latin typeface="Calibri Light" panose="020F0302020204030204"/>
                <a:ea typeface="+mj-ea"/>
                <a:cs typeface="Arial" pitchFamily="34" charset="0"/>
              </a:defRPr>
            </a:lvl1pPr>
            <a:lvl2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5pPr>
            <a:lvl6pPr marL="609515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031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546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062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71288" algn="r"/>
              </a:tabLst>
              <a:defRPr/>
            </a:pPr>
            <a:r>
              <a:rPr kumimoji="0" lang="it-IT" sz="2400" b="1" i="0" u="none" strike="noStrike" kern="1200" cap="none" spc="60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Flussi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3E4106D-66A1-5AD1-4376-716D6B8AD691}"/>
              </a:ext>
            </a:extLst>
          </p:cNvPr>
          <p:cNvSpPr txBox="1"/>
          <p:nvPr/>
        </p:nvSpPr>
        <p:spPr>
          <a:xfrm>
            <a:off x="214842" y="858939"/>
            <a:ext cx="52348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Pro-capite kg/ab - Confronto periodo </a:t>
            </a:r>
            <a:r>
              <a:rPr kumimoji="0" lang="it-IT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gen-ott</a:t>
            </a: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flussi prevalenti *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A978DBB-0450-0722-4540-4D80AED59FAA}"/>
              </a:ext>
            </a:extLst>
          </p:cNvPr>
          <p:cNvSpPr/>
          <p:nvPr/>
        </p:nvSpPr>
        <p:spPr>
          <a:xfrm>
            <a:off x="4241047" y="1874567"/>
            <a:ext cx="1078845" cy="97730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EA811F-2436-D642-3EEA-FF52866AFE95}"/>
              </a:ext>
            </a:extLst>
          </p:cNvPr>
          <p:cNvSpPr txBox="1"/>
          <p:nvPr/>
        </p:nvSpPr>
        <p:spPr>
          <a:xfrm>
            <a:off x="245365" y="6480292"/>
            <a:ext cx="79392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solidFill>
                  <a:schemeClr val="bg1"/>
                </a:solidFill>
                <a:latin typeface="Calibri" panose="020F0502020204030204"/>
              </a:rPr>
              <a:t>*</a:t>
            </a:r>
            <a:r>
              <a:rPr lang="it-IT" sz="1100" dirty="0">
                <a:solidFill>
                  <a:schemeClr val="bg1"/>
                </a:solidFill>
                <a:latin typeface="Calibri" panose="020F0502020204030204"/>
              </a:rPr>
              <a:t>Solo flusso gestito. Il non gestito viene stimato e chiuso a consuntivo a febbraio dell’anno successivo rispetto a quello in corso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6ADFBD3D-26E4-7615-F01D-26E77D392B89}"/>
              </a:ext>
            </a:extLst>
          </p:cNvPr>
          <p:cNvGraphicFramePr/>
          <p:nvPr/>
        </p:nvGraphicFramePr>
        <p:xfrm>
          <a:off x="5828237" y="3482820"/>
          <a:ext cx="6211277" cy="2726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2" name="Gruppo 21">
            <a:extLst>
              <a:ext uri="{FF2B5EF4-FFF2-40B4-BE49-F238E27FC236}">
                <a16:creationId xmlns:a16="http://schemas.microsoft.com/office/drawing/2014/main" id="{606C7A7A-E10A-50E8-42C9-1069B76A6519}"/>
              </a:ext>
            </a:extLst>
          </p:cNvPr>
          <p:cNvGrpSpPr/>
          <p:nvPr/>
        </p:nvGrpSpPr>
        <p:grpSpPr>
          <a:xfrm>
            <a:off x="3610928" y="5851216"/>
            <a:ext cx="1973179" cy="417942"/>
            <a:chOff x="105123" y="5849026"/>
            <a:chExt cx="1973179" cy="417942"/>
          </a:xfrm>
        </p:grpSpPr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4CD729BF-E2A9-A26C-BC03-F686734C2E7A}"/>
                </a:ext>
              </a:extLst>
            </p:cNvPr>
            <p:cNvGrpSpPr/>
            <p:nvPr/>
          </p:nvGrpSpPr>
          <p:grpSpPr>
            <a:xfrm>
              <a:off x="105123" y="5849026"/>
              <a:ext cx="1973179" cy="417942"/>
              <a:chOff x="105123" y="5849026"/>
              <a:chExt cx="1973179" cy="417942"/>
            </a:xfrm>
          </p:grpSpPr>
          <p:pic>
            <p:nvPicPr>
              <p:cNvPr id="26" name="Elemento grafico 25" descr="Decollo contorno">
                <a:extLst>
                  <a:ext uri="{FF2B5EF4-FFF2-40B4-BE49-F238E27FC236}">
                    <a16:creationId xmlns:a16="http://schemas.microsoft.com/office/drawing/2014/main" id="{481A42EA-6A58-1673-98F2-3F4488AE5F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221673" y="5849026"/>
                <a:ext cx="358261" cy="417942"/>
              </a:xfrm>
              <a:prstGeom prst="rect">
                <a:avLst/>
              </a:prstGeom>
            </p:spPr>
          </p:pic>
          <p:sp>
            <p:nvSpPr>
              <p:cNvPr id="27" name="Rettangolo 26">
                <a:extLst>
                  <a:ext uri="{FF2B5EF4-FFF2-40B4-BE49-F238E27FC236}">
                    <a16:creationId xmlns:a16="http://schemas.microsoft.com/office/drawing/2014/main" id="{3C5B614F-48F3-AB6F-F75B-5135026922D6}"/>
                  </a:ext>
                </a:extLst>
              </p:cNvPr>
              <p:cNvSpPr/>
              <p:nvPr/>
            </p:nvSpPr>
            <p:spPr>
              <a:xfrm>
                <a:off x="105123" y="5872839"/>
                <a:ext cx="1973179" cy="318195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it-IT" sz="1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BF967760-41A4-A9F5-ACAF-D00182D3952E}"/>
                </a:ext>
              </a:extLst>
            </p:cNvPr>
            <p:cNvSpPr txBox="1"/>
            <p:nvPr/>
          </p:nvSpPr>
          <p:spPr>
            <a:xfrm>
              <a:off x="579934" y="5914690"/>
              <a:ext cx="149836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it-IT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Riorganizzazione servizi</a:t>
              </a: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9476336F-2B24-BE31-5427-1614027C0709}"/>
              </a:ext>
            </a:extLst>
          </p:cNvPr>
          <p:cNvGrpSpPr/>
          <p:nvPr/>
        </p:nvGrpSpPr>
        <p:grpSpPr>
          <a:xfrm rot="9315316" flipH="1" flipV="1">
            <a:off x="5205813" y="1423641"/>
            <a:ext cx="696404" cy="379449"/>
            <a:chOff x="5236505" y="1067356"/>
            <a:chExt cx="893442" cy="506425"/>
          </a:xfrm>
        </p:grpSpPr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44D4EEAE-64A2-9020-F675-8B3A3429B62D}"/>
                </a:ext>
              </a:extLst>
            </p:cNvPr>
            <p:cNvCxnSpPr>
              <a:cxnSpLocks/>
            </p:cNvCxnSpPr>
            <p:nvPr/>
          </p:nvCxnSpPr>
          <p:spPr>
            <a:xfrm rot="16042744">
              <a:off x="5311834" y="1058403"/>
              <a:ext cx="440049" cy="590707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B694A4AA-43A8-82FF-22E9-FA31226CB3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07254" y="1067356"/>
              <a:ext cx="322693" cy="62109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ttangolo 37">
            <a:extLst>
              <a:ext uri="{FF2B5EF4-FFF2-40B4-BE49-F238E27FC236}">
                <a16:creationId xmlns:a16="http://schemas.microsoft.com/office/drawing/2014/main" id="{B9BCA787-140E-844E-2E1B-6E9ED8D9236A}"/>
              </a:ext>
            </a:extLst>
          </p:cNvPr>
          <p:cNvSpPr/>
          <p:nvPr/>
        </p:nvSpPr>
        <p:spPr>
          <a:xfrm>
            <a:off x="4241047" y="4385651"/>
            <a:ext cx="1071319" cy="620690"/>
          </a:xfrm>
          <a:prstGeom prst="rect">
            <a:avLst/>
          </a:prstGeom>
          <a:noFill/>
          <a:ln>
            <a:solidFill>
              <a:srgbClr val="CC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7" name="Gruppo 46">
            <a:extLst>
              <a:ext uri="{FF2B5EF4-FFF2-40B4-BE49-F238E27FC236}">
                <a16:creationId xmlns:a16="http://schemas.microsoft.com/office/drawing/2014/main" id="{5009FC59-95C0-5043-66D0-9EEAB6EF0D7C}"/>
              </a:ext>
            </a:extLst>
          </p:cNvPr>
          <p:cNvGrpSpPr/>
          <p:nvPr/>
        </p:nvGrpSpPr>
        <p:grpSpPr>
          <a:xfrm rot="19234062" flipV="1">
            <a:off x="5329220" y="4679635"/>
            <a:ext cx="552268" cy="207779"/>
            <a:chOff x="5223602" y="320581"/>
            <a:chExt cx="818181" cy="1148722"/>
          </a:xfrm>
        </p:grpSpPr>
        <p:cxnSp>
          <p:nvCxnSpPr>
            <p:cNvPr id="48" name="Connettore diritto 47">
              <a:extLst>
                <a:ext uri="{FF2B5EF4-FFF2-40B4-BE49-F238E27FC236}">
                  <a16:creationId xmlns:a16="http://schemas.microsoft.com/office/drawing/2014/main" id="{6CCF071C-D486-D968-1096-CFD874AD102A}"/>
                </a:ext>
              </a:extLst>
            </p:cNvPr>
            <p:cNvCxnSpPr>
              <a:cxnSpLocks/>
            </p:cNvCxnSpPr>
            <p:nvPr/>
          </p:nvCxnSpPr>
          <p:spPr>
            <a:xfrm rot="19234062">
              <a:off x="5223602" y="772910"/>
              <a:ext cx="617689" cy="680080"/>
            </a:xfrm>
            <a:prstGeom prst="line">
              <a:avLst/>
            </a:prstGeom>
            <a:ln w="190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0C47DE85-A343-A6AA-EBE7-6A48B4A642D9}"/>
                </a:ext>
              </a:extLst>
            </p:cNvPr>
            <p:cNvCxnSpPr>
              <a:cxnSpLocks/>
            </p:cNvCxnSpPr>
            <p:nvPr/>
          </p:nvCxnSpPr>
          <p:spPr>
            <a:xfrm rot="19234062">
              <a:off x="5900860" y="320581"/>
              <a:ext cx="140923" cy="1148722"/>
            </a:xfrm>
            <a:prstGeom prst="line">
              <a:avLst/>
            </a:prstGeom>
            <a:ln w="19050">
              <a:solidFill>
                <a:srgbClr val="66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Elemento grafico 8" descr="Decollo contorno">
            <a:extLst>
              <a:ext uri="{FF2B5EF4-FFF2-40B4-BE49-F238E27FC236}">
                <a16:creationId xmlns:a16="http://schemas.microsoft.com/office/drawing/2014/main" id="{37BE548C-D8B9-8EEB-9C62-8B75273C282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77950" y="2571750"/>
            <a:ext cx="320428" cy="320428"/>
          </a:xfrm>
          <a:prstGeom prst="rect">
            <a:avLst/>
          </a:prstGeom>
        </p:spPr>
      </p:pic>
      <p:pic>
        <p:nvPicPr>
          <p:cNvPr id="7" name="Elemento grafico 6" descr="Decollo contorno">
            <a:extLst>
              <a:ext uri="{FF2B5EF4-FFF2-40B4-BE49-F238E27FC236}">
                <a16:creationId xmlns:a16="http://schemas.microsoft.com/office/drawing/2014/main" id="{89715907-C379-5790-4035-9910BD26543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681760" y="5366598"/>
            <a:ext cx="320428" cy="320428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D0D8837C-E720-458B-271A-480BE0EEFDAF}"/>
              </a:ext>
            </a:extLst>
          </p:cNvPr>
          <p:cNvSpPr/>
          <p:nvPr/>
        </p:nvSpPr>
        <p:spPr>
          <a:xfrm>
            <a:off x="4241047" y="2838489"/>
            <a:ext cx="1078845" cy="11896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B84F0C2A-5B82-FB43-4C82-48FFF3460FDE}"/>
              </a:ext>
            </a:extLst>
          </p:cNvPr>
          <p:cNvGrpSpPr/>
          <p:nvPr/>
        </p:nvGrpSpPr>
        <p:grpSpPr>
          <a:xfrm rot="13235129" flipH="1" flipV="1">
            <a:off x="5328156" y="3643691"/>
            <a:ext cx="552268" cy="207779"/>
            <a:chOff x="5223602" y="320581"/>
            <a:chExt cx="818181" cy="1148722"/>
          </a:xfrm>
        </p:grpSpPr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8F053EFA-5E3E-A978-E1B2-10A4C838BA12}"/>
                </a:ext>
              </a:extLst>
            </p:cNvPr>
            <p:cNvCxnSpPr>
              <a:cxnSpLocks/>
            </p:cNvCxnSpPr>
            <p:nvPr/>
          </p:nvCxnSpPr>
          <p:spPr>
            <a:xfrm rot="19234062">
              <a:off x="5223602" y="772910"/>
              <a:ext cx="617689" cy="68008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A86B08B5-30C8-21EF-786E-F7CA0DF32E67}"/>
                </a:ext>
              </a:extLst>
            </p:cNvPr>
            <p:cNvCxnSpPr>
              <a:cxnSpLocks/>
            </p:cNvCxnSpPr>
            <p:nvPr/>
          </p:nvCxnSpPr>
          <p:spPr>
            <a:xfrm rot="19234062">
              <a:off x="5900860" y="320581"/>
              <a:ext cx="140923" cy="114872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9140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3C1B5B96-E79B-A51B-C3B8-165722360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359" y="4057133"/>
            <a:ext cx="4519387" cy="2098567"/>
          </a:xfrm>
          <a:prstGeom prst="rect">
            <a:avLst/>
          </a:prstGeom>
        </p:spPr>
      </p:pic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6AB43125-272B-1137-8094-EADDFA7881F9}"/>
              </a:ext>
            </a:extLst>
          </p:cNvPr>
          <p:cNvCxnSpPr>
            <a:cxnSpLocks/>
          </p:cNvCxnSpPr>
          <p:nvPr/>
        </p:nvCxnSpPr>
        <p:spPr>
          <a:xfrm>
            <a:off x="221164" y="611276"/>
            <a:ext cx="11430000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sp>
        <p:nvSpPr>
          <p:cNvPr id="3" name="Titolo 1">
            <a:extLst>
              <a:ext uri="{FF2B5EF4-FFF2-40B4-BE49-F238E27FC236}">
                <a16:creationId xmlns:a16="http://schemas.microsoft.com/office/drawing/2014/main" id="{8BFD7B3F-7222-57C8-EE17-C42AD03A4A5E}"/>
              </a:ext>
            </a:extLst>
          </p:cNvPr>
          <p:cNvSpPr txBox="1">
            <a:spLocks/>
          </p:cNvSpPr>
          <p:nvPr/>
        </p:nvSpPr>
        <p:spPr>
          <a:xfrm>
            <a:off x="483594" y="221990"/>
            <a:ext cx="1122481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/>
          </a:bodyPr>
          <a:lstStyle>
            <a:lvl1pPr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>
                <a:tab pos="11571288" algn="r"/>
              </a:tabLst>
              <a:defRPr lang="it-IT" sz="2400" b="1" spc="600">
                <a:solidFill>
                  <a:srgbClr val="4472C4"/>
                </a:solidFill>
                <a:latin typeface="Calibri Light" panose="020F0302020204030204"/>
                <a:ea typeface="+mj-ea"/>
                <a:cs typeface="Arial" pitchFamily="34" charset="0"/>
              </a:defRPr>
            </a:lvl1pPr>
            <a:lvl2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5pPr>
            <a:lvl6pPr marL="609515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031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546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062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71288" algn="r"/>
              </a:tabLst>
              <a:defRPr/>
            </a:pPr>
            <a:r>
              <a:rPr kumimoji="0" lang="it-IT" sz="2400" b="1" i="0" u="none" strike="noStrike" kern="1200" cap="none" spc="60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Servizio di ritiro ingombranti a domicilio</a:t>
            </a:r>
          </a:p>
        </p:txBody>
      </p:sp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3349AEB0-2363-241C-C458-3040D9F6AF6E}"/>
              </a:ext>
            </a:extLst>
          </p:cNvPr>
          <p:cNvGraphicFramePr>
            <a:graphicFrameLocks/>
          </p:cNvGraphicFramePr>
          <p:nvPr/>
        </p:nvGraphicFramePr>
        <p:xfrm>
          <a:off x="355091" y="1574374"/>
          <a:ext cx="5859780" cy="316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CFF796D-D6A0-078A-2148-7342170BAEB2}"/>
              </a:ext>
            </a:extLst>
          </p:cNvPr>
          <p:cNvCxnSpPr/>
          <p:nvPr/>
        </p:nvCxnSpPr>
        <p:spPr>
          <a:xfrm>
            <a:off x="6373368" y="1133856"/>
            <a:ext cx="0" cy="3277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8B17CC3-E778-2515-73D3-BEC2525F7FB3}"/>
              </a:ext>
            </a:extLst>
          </p:cNvPr>
          <p:cNvSpPr txBox="1"/>
          <p:nvPr/>
        </p:nvSpPr>
        <p:spPr>
          <a:xfrm>
            <a:off x="576074" y="964911"/>
            <a:ext cx="5554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Andamento mensile numero interventi raccolta a domicilio su chiamata</a:t>
            </a:r>
          </a:p>
        </p:txBody>
      </p:sp>
      <p:graphicFrame>
        <p:nvGraphicFramePr>
          <p:cNvPr id="15" name="Tabella 15">
            <a:extLst>
              <a:ext uri="{FF2B5EF4-FFF2-40B4-BE49-F238E27FC236}">
                <a16:creationId xmlns:a16="http://schemas.microsoft.com/office/drawing/2014/main" id="{8257E565-161A-537C-2562-FC75E5B6AD65}"/>
              </a:ext>
            </a:extLst>
          </p:cNvPr>
          <p:cNvGraphicFramePr>
            <a:graphicFrameLocks noGrp="1"/>
          </p:cNvGraphicFramePr>
          <p:nvPr/>
        </p:nvGraphicFramePr>
        <p:xfrm>
          <a:off x="6531866" y="869894"/>
          <a:ext cx="4925743" cy="26833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34943">
                  <a:extLst>
                    <a:ext uri="{9D8B030D-6E8A-4147-A177-3AD203B41FA5}">
                      <a16:colId xmlns:a16="http://schemas.microsoft.com/office/drawing/2014/main" val="2507380891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142680805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06257923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107722005"/>
                    </a:ext>
                  </a:extLst>
                </a:gridCol>
              </a:tblGrid>
              <a:tr h="670842">
                <a:tc>
                  <a:txBody>
                    <a:bodyPr/>
                    <a:lstStyle/>
                    <a:p>
                      <a:r>
                        <a:rPr lang="it-IT" dirty="0"/>
                        <a:t>Interventi  per tipologia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2024*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1627907"/>
                  </a:ext>
                </a:extLst>
              </a:tr>
              <a:tr h="670842">
                <a:tc>
                  <a:txBody>
                    <a:bodyPr/>
                    <a:lstStyle/>
                    <a:p>
                      <a:r>
                        <a:rPr lang="it-IT" sz="1400" dirty="0"/>
                        <a:t>Appuntamenti ingombranti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757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1785285"/>
                  </a:ext>
                </a:extLst>
              </a:tr>
              <a:tr h="6708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Appuntamenti potature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291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4673802"/>
                  </a:ext>
                </a:extLst>
              </a:tr>
              <a:tr h="670842">
                <a:tc>
                  <a:txBody>
                    <a:bodyPr/>
                    <a:lstStyle/>
                    <a:p>
                      <a:r>
                        <a:rPr lang="it-IT" sz="1400" b="1" dirty="0"/>
                        <a:t>Totale interventi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730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853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1400" b="1" dirty="0"/>
                        <a:t>832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5892022"/>
                  </a:ext>
                </a:extLst>
              </a:tr>
            </a:tbl>
          </a:graphicData>
        </a:graphic>
      </p:graphicFrame>
      <p:pic>
        <p:nvPicPr>
          <p:cNvPr id="21" name="Elemento grafico 20" descr="Decollo contorno">
            <a:extLst>
              <a:ext uri="{FF2B5EF4-FFF2-40B4-BE49-F238E27FC236}">
                <a16:creationId xmlns:a16="http://schemas.microsoft.com/office/drawing/2014/main" id="{18477BA2-CB9A-D75D-D03A-03777DAE7F6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98856" y="4588277"/>
            <a:ext cx="453893" cy="45389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BEA0DF-34EA-A1C1-CF07-556CFF7BB176}"/>
              </a:ext>
            </a:extLst>
          </p:cNvPr>
          <p:cNvSpPr txBox="1"/>
          <p:nvPr/>
        </p:nvSpPr>
        <p:spPr>
          <a:xfrm>
            <a:off x="11171963" y="5055165"/>
            <a:ext cx="750748" cy="78483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Calibri" panose="020F0502020204030204"/>
              </a:rPr>
              <a:t>**</a:t>
            </a:r>
            <a:r>
              <a:rPr lang="it-IT" sz="1200" b="1" dirty="0">
                <a:solidFill>
                  <a:srgbClr val="C00000"/>
                </a:solidFill>
                <a:latin typeface="Calibri" panose="020F0502020204030204"/>
              </a:rPr>
              <a:t> </a:t>
            </a:r>
            <a:r>
              <a:rPr lang="it-IT" sz="1100" dirty="0">
                <a:latin typeface="Calibri" panose="020F0502020204030204"/>
              </a:rPr>
              <a:t>dati relativi al periodo </a:t>
            </a:r>
            <a:r>
              <a:rPr lang="it-IT" sz="1100" dirty="0" err="1">
                <a:latin typeface="Calibri" panose="020F0502020204030204"/>
              </a:rPr>
              <a:t>gen-ott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50394D2-CA9A-B149-F63F-9D8BB97C4A27}"/>
              </a:ext>
            </a:extLst>
          </p:cNvPr>
          <p:cNvSpPr txBox="1"/>
          <p:nvPr/>
        </p:nvSpPr>
        <p:spPr>
          <a:xfrm>
            <a:off x="10479993" y="4057134"/>
            <a:ext cx="75074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>
                <a:latin typeface="Calibri" panose="020F0502020204030204"/>
              </a:rPr>
              <a:t>**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D7AE9E-3952-8A52-D150-3D4F0C0EDB84}"/>
              </a:ext>
            </a:extLst>
          </p:cNvPr>
          <p:cNvSpPr txBox="1"/>
          <p:nvPr/>
        </p:nvSpPr>
        <p:spPr>
          <a:xfrm>
            <a:off x="6531866" y="3553262"/>
            <a:ext cx="3488004" cy="2769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>
                <a:latin typeface="Calibri" panose="020F0502020204030204"/>
              </a:rPr>
              <a:t>*</a:t>
            </a:r>
            <a:r>
              <a:rPr lang="it-IT" sz="1100" dirty="0">
                <a:latin typeface="Calibri" panose="020F0502020204030204"/>
              </a:rPr>
              <a:t>proiezione annua con dati da gennaio ad ottobre 2024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4172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0A414F9-D4BA-FBD1-218B-B178040FE4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849"/>
          <a:stretch/>
        </p:blipFill>
        <p:spPr>
          <a:xfrm>
            <a:off x="7057689" y="1775192"/>
            <a:ext cx="4534816" cy="4315686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76B0277C-9C73-ED47-2FD9-621CD554FE5A}"/>
              </a:ext>
            </a:extLst>
          </p:cNvPr>
          <p:cNvSpPr/>
          <p:nvPr/>
        </p:nvSpPr>
        <p:spPr>
          <a:xfrm>
            <a:off x="2401993" y="1185029"/>
            <a:ext cx="2020348" cy="423512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bg1"/>
                </a:solidFill>
              </a:rPr>
              <a:t>Gen</a:t>
            </a:r>
            <a:r>
              <a:rPr lang="it-IT" sz="1600" b="1" dirty="0">
                <a:solidFill>
                  <a:schemeClr val="bg1"/>
                </a:solidFill>
              </a:rPr>
              <a:t>-Ott 2023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0716233-A25E-D528-00DC-7301FDE7B505}"/>
              </a:ext>
            </a:extLst>
          </p:cNvPr>
          <p:cNvSpPr/>
          <p:nvPr/>
        </p:nvSpPr>
        <p:spPr>
          <a:xfrm>
            <a:off x="8393409" y="1185029"/>
            <a:ext cx="2075116" cy="4470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bg1"/>
                </a:solidFill>
              </a:rPr>
              <a:t>Gen</a:t>
            </a:r>
            <a:r>
              <a:rPr lang="it-IT" sz="1600" b="1" dirty="0">
                <a:solidFill>
                  <a:schemeClr val="bg1"/>
                </a:solidFill>
              </a:rPr>
              <a:t>-Ott 2024</a:t>
            </a:r>
          </a:p>
        </p:txBody>
      </p:sp>
      <p:pic>
        <p:nvPicPr>
          <p:cNvPr id="1026" name="Picture 2" descr="Risultato immagine per rifiutologo hera">
            <a:extLst>
              <a:ext uri="{FF2B5EF4-FFF2-40B4-BE49-F238E27FC236}">
                <a16:creationId xmlns:a16="http://schemas.microsoft.com/office/drawing/2014/main" id="{7B911013-F4B7-ACAC-2613-5064FB58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25" y="173937"/>
            <a:ext cx="957219" cy="114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olo 1">
            <a:extLst>
              <a:ext uri="{FF2B5EF4-FFF2-40B4-BE49-F238E27FC236}">
                <a16:creationId xmlns:a16="http://schemas.microsoft.com/office/drawing/2014/main" id="{CCA60057-25CB-C913-FCCA-94C957320EDA}"/>
              </a:ext>
            </a:extLst>
          </p:cNvPr>
          <p:cNvSpPr txBox="1">
            <a:spLocks/>
          </p:cNvSpPr>
          <p:nvPr/>
        </p:nvSpPr>
        <p:spPr>
          <a:xfrm>
            <a:off x="310311" y="656345"/>
            <a:ext cx="11224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it-IT"/>
              <a:t>Interazioni con i cittadini attraverso il rifiutologo</a:t>
            </a: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65FECB02-7A7E-77A6-3328-19D56FA95350}"/>
              </a:ext>
            </a:extLst>
          </p:cNvPr>
          <p:cNvSpPr txBox="1">
            <a:spLocks/>
          </p:cNvSpPr>
          <p:nvPr/>
        </p:nvSpPr>
        <p:spPr>
          <a:xfrm>
            <a:off x="105123" y="137528"/>
            <a:ext cx="1122481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 fontScale="92500"/>
          </a:bodyPr>
          <a:lstStyle>
            <a:defPPr>
              <a:defRPr lang="it-IT"/>
            </a:defPPr>
            <a:lvl1pPr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>
                <a:tab pos="11571288" algn="r"/>
              </a:tabLst>
              <a:defRPr sz="2400" b="1" spc="600">
                <a:solidFill>
                  <a:srgbClr val="4472C4"/>
                </a:solidFill>
                <a:latin typeface="Calibri Light" panose="020F0302020204030204"/>
                <a:ea typeface="+mj-ea"/>
                <a:cs typeface="Arial" pitchFamily="34" charset="0"/>
              </a:defRPr>
            </a:lvl1pPr>
            <a:lvl2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5pPr>
            <a:lvl6pPr marL="609515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031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546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062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71288" algn="r"/>
              </a:tabLst>
              <a:defRPr/>
            </a:pPr>
            <a:r>
              <a:rPr kumimoji="0" lang="it-IT" sz="2400" b="1" i="0" u="none" strike="noStrike" kern="1200" cap="none" spc="60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Confronti puntuali </a:t>
            </a:r>
            <a:r>
              <a:rPr kumimoji="0" lang="it-IT" sz="2400" b="1" i="0" u="none" strike="noStrike" kern="1200" cap="none" spc="60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pre</a:t>
            </a:r>
            <a:r>
              <a:rPr kumimoji="0" lang="it-IT" sz="2400" b="1" i="0" u="none" strike="noStrike" kern="1200" cap="none" spc="60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 e post progetto di riorganizzazione</a:t>
            </a:r>
          </a:p>
        </p:txBody>
      </p: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C83CCBB4-65C9-D2B2-3FF7-15546DB479C5}"/>
              </a:ext>
            </a:extLst>
          </p:cNvPr>
          <p:cNvCxnSpPr>
            <a:cxnSpLocks/>
          </p:cNvCxnSpPr>
          <p:nvPr/>
        </p:nvCxnSpPr>
        <p:spPr>
          <a:xfrm>
            <a:off x="105123" y="554389"/>
            <a:ext cx="10658902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AC819803-A9E4-0C59-2613-F98605166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6044" y="2228295"/>
            <a:ext cx="944962" cy="4044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F6DF55B-882E-33F4-B2FA-19A264F51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7876" y="2215825"/>
            <a:ext cx="1041771" cy="44583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3DDCD826-574C-0FB0-2EE2-C80E2C2EB3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3296"/>
          <a:stretch/>
        </p:blipFill>
        <p:spPr>
          <a:xfrm>
            <a:off x="1116475" y="1775192"/>
            <a:ext cx="4534817" cy="436766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518D262-ED3C-C7D6-78D2-65E389515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2282" y="3839760"/>
            <a:ext cx="944962" cy="4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75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7BA48B5B-7234-EFF0-A074-3E8A7D6A8E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89"/>
          <a:stretch/>
        </p:blipFill>
        <p:spPr>
          <a:xfrm>
            <a:off x="6883523" y="1791926"/>
            <a:ext cx="4485919" cy="4132484"/>
          </a:xfrm>
          <a:prstGeom prst="rect">
            <a:avLst/>
          </a:prstGeom>
        </p:spPr>
      </p:pic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F33ABA0-6F4A-66B1-57DB-6E3A8F8F0993}"/>
              </a:ext>
            </a:extLst>
          </p:cNvPr>
          <p:cNvCxnSpPr>
            <a:cxnSpLocks/>
          </p:cNvCxnSpPr>
          <p:nvPr/>
        </p:nvCxnSpPr>
        <p:spPr>
          <a:xfrm>
            <a:off x="105123" y="554389"/>
            <a:ext cx="11430000" cy="0"/>
          </a:xfrm>
          <a:prstGeom prst="line">
            <a:avLst/>
          </a:prstGeom>
          <a:noFill/>
          <a:ln w="19050" cap="flat" cmpd="sng" algn="ctr">
            <a:solidFill>
              <a:srgbClr val="4472C4"/>
            </a:solidFill>
            <a:prstDash val="solid"/>
            <a:miter lim="800000"/>
          </a:ln>
          <a:effectLst/>
        </p:spPr>
      </p:cxnSp>
      <p:pic>
        <p:nvPicPr>
          <p:cNvPr id="11" name="Picture 2" descr="Risultato immagine per rifiutologo hera">
            <a:extLst>
              <a:ext uri="{FF2B5EF4-FFF2-40B4-BE49-F238E27FC236}">
                <a16:creationId xmlns:a16="http://schemas.microsoft.com/office/drawing/2014/main" id="{AAF95194-6D8D-6263-27E8-7C28EE09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4025" y="173937"/>
            <a:ext cx="957219" cy="114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olo 1">
            <a:extLst>
              <a:ext uri="{FF2B5EF4-FFF2-40B4-BE49-F238E27FC236}">
                <a16:creationId xmlns:a16="http://schemas.microsoft.com/office/drawing/2014/main" id="{2FF0D4D3-AAEC-A0B8-98CB-4FE09E052E4A}"/>
              </a:ext>
            </a:extLst>
          </p:cNvPr>
          <p:cNvSpPr txBox="1">
            <a:spLocks/>
          </p:cNvSpPr>
          <p:nvPr/>
        </p:nvSpPr>
        <p:spPr>
          <a:xfrm>
            <a:off x="310311" y="656345"/>
            <a:ext cx="11224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r>
              <a:rPr lang="it-IT"/>
              <a:t>Interazioni con i cittadini attraverso il rifiutologo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3D27ABA9-2D06-16BC-46E2-E6DD6934DA9C}"/>
              </a:ext>
            </a:extLst>
          </p:cNvPr>
          <p:cNvSpPr txBox="1">
            <a:spLocks/>
          </p:cNvSpPr>
          <p:nvPr/>
        </p:nvSpPr>
        <p:spPr>
          <a:xfrm>
            <a:off x="105123" y="137528"/>
            <a:ext cx="11224812" cy="332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 anchor="ctr" anchorCtr="0">
            <a:normAutofit fontScale="92500"/>
          </a:bodyPr>
          <a:lstStyle>
            <a:defPPr>
              <a:defRPr lang="it-IT"/>
            </a:defPPr>
            <a:lvl1pPr defTabSz="6858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tabLst>
                <a:tab pos="11571288" algn="r"/>
              </a:tabLst>
              <a:defRPr sz="2400" b="1" spc="600">
                <a:solidFill>
                  <a:srgbClr val="4472C4"/>
                </a:solidFill>
                <a:latin typeface="Calibri Light" panose="020F0302020204030204"/>
                <a:ea typeface="+mj-ea"/>
                <a:cs typeface="Arial" pitchFamily="34" charset="0"/>
              </a:defRPr>
            </a:lvl1pPr>
            <a:lvl2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609515" eaLnBrk="0" fontAlgn="base" hangingPunct="0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MS PGothic" pitchFamily="34" charset="-128"/>
                <a:cs typeface="MS PGothic" charset="0"/>
              </a:defRPr>
            </a:lvl5pPr>
            <a:lvl6pPr marL="609515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1219031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828546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2438062" algn="ctr" defTabSz="609515" fontAlgn="base">
              <a:spcBef>
                <a:spcPct val="0"/>
              </a:spcBef>
              <a:spcAft>
                <a:spcPct val="0"/>
              </a:spcAft>
              <a:defRPr sz="5867"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71288" algn="r"/>
              </a:tabLst>
              <a:defRPr/>
            </a:pPr>
            <a:r>
              <a:rPr kumimoji="0" lang="it-IT" sz="2400" b="1" i="0" u="none" strike="noStrike" kern="1200" cap="none" spc="60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Confronti puntuali </a:t>
            </a:r>
            <a:r>
              <a:rPr kumimoji="0" lang="it-IT" sz="2400" b="1" i="0" u="none" strike="noStrike" kern="1200" cap="none" spc="600" normalizeH="0" baseline="0" noProof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pre</a:t>
            </a:r>
            <a:r>
              <a:rPr kumimoji="0" lang="it-IT" sz="2400" b="1" i="0" u="none" strike="noStrike" kern="1200" cap="none" spc="60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Arial" pitchFamily="34" charset="0"/>
              </a:rPr>
              <a:t> e post progetto di riorganizzazione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BFC88AF-82A4-DC99-707C-B04B1995C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275" y="2215906"/>
            <a:ext cx="944962" cy="4044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4816E34-ED79-A4DA-D187-4A8B6EA0B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7624" y="5192886"/>
            <a:ext cx="944962" cy="404400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7DDD88DE-3320-637B-126A-CE842EB765F6}"/>
              </a:ext>
            </a:extLst>
          </p:cNvPr>
          <p:cNvSpPr/>
          <p:nvPr/>
        </p:nvSpPr>
        <p:spPr>
          <a:xfrm>
            <a:off x="2401993" y="1185029"/>
            <a:ext cx="2020348" cy="423512"/>
          </a:xfrm>
          <a:prstGeom prst="rect">
            <a:avLst/>
          </a:prstGeom>
          <a:solidFill>
            <a:srgbClr val="9999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bg1"/>
                </a:solidFill>
              </a:rPr>
              <a:t>Gen</a:t>
            </a:r>
            <a:r>
              <a:rPr lang="it-IT" sz="1600" b="1" dirty="0">
                <a:solidFill>
                  <a:schemeClr val="bg1"/>
                </a:solidFill>
              </a:rPr>
              <a:t>-Ott 2023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866ED472-3C3B-BE33-0F4E-DE170BA703FA}"/>
              </a:ext>
            </a:extLst>
          </p:cNvPr>
          <p:cNvSpPr/>
          <p:nvPr/>
        </p:nvSpPr>
        <p:spPr>
          <a:xfrm>
            <a:off x="8393409" y="1185029"/>
            <a:ext cx="2075116" cy="44703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bg1"/>
                </a:solidFill>
              </a:rPr>
              <a:t>Gen</a:t>
            </a:r>
            <a:r>
              <a:rPr lang="it-IT" sz="1600" b="1" dirty="0">
                <a:solidFill>
                  <a:schemeClr val="bg1"/>
                </a:solidFill>
              </a:rPr>
              <a:t>-Ott 2024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5EA284DA-9B1C-C63C-416C-FE5DF99D1B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548"/>
          <a:stretch/>
        </p:blipFill>
        <p:spPr>
          <a:xfrm>
            <a:off x="1146082" y="1791926"/>
            <a:ext cx="4485920" cy="41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872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ttangolo con un angolo ritagliato 29">
            <a:extLst>
              <a:ext uri="{FF2B5EF4-FFF2-40B4-BE49-F238E27FC236}">
                <a16:creationId xmlns:a16="http://schemas.microsoft.com/office/drawing/2014/main" id="{CB843C54-016E-1E51-B5C0-12E1CD0F95CD}"/>
              </a:ext>
            </a:extLst>
          </p:cNvPr>
          <p:cNvSpPr/>
          <p:nvPr/>
        </p:nvSpPr>
        <p:spPr>
          <a:xfrm>
            <a:off x="3111335" y="4936690"/>
            <a:ext cx="3531860" cy="1423032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Rettangolo con un angolo ritagliato 16">
            <a:extLst>
              <a:ext uri="{FF2B5EF4-FFF2-40B4-BE49-F238E27FC236}">
                <a16:creationId xmlns:a16="http://schemas.microsoft.com/office/drawing/2014/main" id="{F0BF25A7-2BFE-4DAE-FCD9-593B303DC5EF}"/>
              </a:ext>
            </a:extLst>
          </p:cNvPr>
          <p:cNvSpPr/>
          <p:nvPr/>
        </p:nvSpPr>
        <p:spPr>
          <a:xfrm>
            <a:off x="8338349" y="3009730"/>
            <a:ext cx="3518291" cy="1423032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Rettangolo con un angolo ritagliato 9">
            <a:extLst>
              <a:ext uri="{FF2B5EF4-FFF2-40B4-BE49-F238E27FC236}">
                <a16:creationId xmlns:a16="http://schemas.microsoft.com/office/drawing/2014/main" id="{243A779D-A644-8A86-1800-3C893D69B2F2}"/>
              </a:ext>
            </a:extLst>
          </p:cNvPr>
          <p:cNvSpPr/>
          <p:nvPr/>
        </p:nvSpPr>
        <p:spPr>
          <a:xfrm>
            <a:off x="3111335" y="3009728"/>
            <a:ext cx="3531860" cy="1423032"/>
          </a:xfrm>
          <a:prstGeom prst="snip1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DDFBDD3-F2EA-42A9-8A65-49650A62694B}"/>
              </a:ext>
            </a:extLst>
          </p:cNvPr>
          <p:cNvSpPr txBox="1"/>
          <p:nvPr/>
        </p:nvSpPr>
        <p:spPr>
          <a:xfrm>
            <a:off x="335360" y="180454"/>
            <a:ext cx="679173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800" b="1" dirty="0">
                <a:solidFill>
                  <a:srgbClr val="054977"/>
                </a:solidFill>
                <a:latin typeface="Arial" pitchFamily="34" charset="0"/>
                <a:ea typeface="+mj-ea"/>
                <a:cs typeface="Arial" pitchFamily="34" charset="0"/>
              </a:rPr>
              <a:t>Come funziona la TARIFFA PUNTUALE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3A7D316-A42D-4AA4-93A0-49A19CCD70DF}"/>
              </a:ext>
            </a:extLst>
          </p:cNvPr>
          <p:cNvSpPr txBox="1"/>
          <p:nvPr/>
        </p:nvSpPr>
        <p:spPr>
          <a:xfrm>
            <a:off x="356333" y="3198605"/>
            <a:ext cx="18497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A9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Famiglie </a:t>
            </a: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(Utenze domestiche)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BA893902-A36C-4A4B-B347-EC0329B4CB4D}"/>
              </a:ext>
            </a:extLst>
          </p:cNvPr>
          <p:cNvSpPr txBox="1"/>
          <p:nvPr/>
        </p:nvSpPr>
        <p:spPr>
          <a:xfrm>
            <a:off x="335359" y="5297335"/>
            <a:ext cx="25485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A9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Aziende</a:t>
            </a:r>
          </a:p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(Utenze Non domestiche)</a:t>
            </a:r>
            <a:endParaRPr 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F84E646E-7BFE-4362-8A2F-364226D20D72}"/>
              </a:ext>
            </a:extLst>
          </p:cNvPr>
          <p:cNvCxnSpPr>
            <a:cxnSpLocks/>
          </p:cNvCxnSpPr>
          <p:nvPr/>
        </p:nvCxnSpPr>
        <p:spPr>
          <a:xfrm>
            <a:off x="431370" y="4728824"/>
            <a:ext cx="11329259" cy="0"/>
          </a:xfrm>
          <a:prstGeom prst="line">
            <a:avLst/>
          </a:prstGeom>
          <a:ln>
            <a:solidFill>
              <a:srgbClr val="05497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256231FA-0EFF-6AE9-532C-CB6CE6E78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349" y="3832235"/>
            <a:ext cx="457240" cy="53039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01578EF-7FEE-2CD3-47EF-C1E2061E8D5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82796" b="17647"/>
          <a:stretch>
            <a:fillRect/>
          </a:stretch>
        </p:blipFill>
        <p:spPr bwMode="auto">
          <a:xfrm>
            <a:off x="4883864" y="3813016"/>
            <a:ext cx="614411" cy="54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CF12A43-00D9-F8EE-3D7E-67A059B4D4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6" r="24194" b="13445"/>
          <a:stretch>
            <a:fillRect/>
          </a:stretch>
        </p:blipFill>
        <p:spPr bwMode="auto">
          <a:xfrm>
            <a:off x="10827087" y="3780035"/>
            <a:ext cx="558320" cy="603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828C5F8-CA43-3FFC-FF33-FDE636F8AFE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9" b="5166"/>
          <a:stretch/>
        </p:blipFill>
        <p:spPr bwMode="auto">
          <a:xfrm>
            <a:off x="3488689" y="5698223"/>
            <a:ext cx="670560" cy="5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magine 8" descr="La Linea Icone Di Categorie Di Prodotto Del Negozio Ha Messo, Raccolta  Riempita Di Simbolo Di Vettore Del Profilo, Pacchetto Line Illustrazione  Vettoriale - Illustrazione di stivali, automobile: 95357638">
            <a:extLst>
              <a:ext uri="{FF2B5EF4-FFF2-40B4-BE49-F238E27FC236}">
                <a16:creationId xmlns:a16="http://schemas.microsoft.com/office/drawing/2014/main" id="{37126E75-DAAD-4FA1-2F1D-4B5B152045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6933" r="47319" b="34277"/>
          <a:stretch/>
        </p:blipFill>
        <p:spPr bwMode="auto">
          <a:xfrm>
            <a:off x="4877265" y="5602391"/>
            <a:ext cx="800239" cy="73918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0B9F4B9-56BD-2237-D48C-512795809B39}"/>
              </a:ext>
            </a:extLst>
          </p:cNvPr>
          <p:cNvSpPr txBox="1"/>
          <p:nvPr/>
        </p:nvSpPr>
        <p:spPr>
          <a:xfrm>
            <a:off x="3011625" y="2416578"/>
            <a:ext cx="1434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00CC"/>
                </a:solidFill>
              </a:rPr>
              <a:t>La Tassa TARI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6B86F09-9C34-5DF1-0953-44D264DA219C}"/>
              </a:ext>
            </a:extLst>
          </p:cNvPr>
          <p:cNvSpPr txBox="1"/>
          <p:nvPr/>
        </p:nvSpPr>
        <p:spPr>
          <a:xfrm>
            <a:off x="3209487" y="3088033"/>
            <a:ext cx="1191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mq. abitazione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C3F02C6-3117-0326-681C-7B8EC8799145}"/>
              </a:ext>
            </a:extLst>
          </p:cNvPr>
          <p:cNvSpPr txBox="1"/>
          <p:nvPr/>
        </p:nvSpPr>
        <p:spPr>
          <a:xfrm>
            <a:off x="4534523" y="3111786"/>
            <a:ext cx="1365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nr. componenti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CA45A1B-121D-9494-9C70-F3FE888B7CC7}"/>
              </a:ext>
            </a:extLst>
          </p:cNvPr>
          <p:cNvSpPr txBox="1"/>
          <p:nvPr/>
        </p:nvSpPr>
        <p:spPr>
          <a:xfrm>
            <a:off x="3004071" y="1452751"/>
            <a:ext cx="3639124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fino al 31.12.2024</a:t>
            </a:r>
          </a:p>
          <a:p>
            <a:pPr algn="ctr"/>
            <a:r>
              <a:rPr lang="it-IT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(TARI)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F993A80-4B7F-671F-5538-80826934EE86}"/>
              </a:ext>
            </a:extLst>
          </p:cNvPr>
          <p:cNvSpPr txBox="1"/>
          <p:nvPr/>
        </p:nvSpPr>
        <p:spPr>
          <a:xfrm>
            <a:off x="8342462" y="1452750"/>
            <a:ext cx="3514178" cy="67710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Da 1.1.2025</a:t>
            </a:r>
          </a:p>
          <a:p>
            <a:pPr algn="ctr"/>
            <a:r>
              <a:rPr lang="it-I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(Tariffa Puntuale)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7A695EF-B927-6EAE-D344-1B6421F9CEE9}"/>
              </a:ext>
            </a:extLst>
          </p:cNvPr>
          <p:cNvSpPr txBox="1"/>
          <p:nvPr/>
        </p:nvSpPr>
        <p:spPr>
          <a:xfrm>
            <a:off x="8276843" y="2414299"/>
            <a:ext cx="236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00CC"/>
                </a:solidFill>
              </a:rPr>
              <a:t>La NUOVA bolletta TCP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1F783147-058C-2EAD-CC3B-6B6F3C476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999" y="3854009"/>
            <a:ext cx="457240" cy="530398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E7FDCD2A-87B6-0486-2495-D7276AAD701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0" r="82796" b="17647"/>
          <a:stretch>
            <a:fillRect/>
          </a:stretch>
        </p:blipFill>
        <p:spPr bwMode="auto">
          <a:xfrm>
            <a:off x="9643881" y="3822915"/>
            <a:ext cx="614411" cy="54961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4CB5DEEB-A6FC-93EC-EA40-1D6344A176F4}"/>
              </a:ext>
            </a:extLst>
          </p:cNvPr>
          <p:cNvSpPr txBox="1"/>
          <p:nvPr/>
        </p:nvSpPr>
        <p:spPr>
          <a:xfrm>
            <a:off x="8257448" y="3157293"/>
            <a:ext cx="1191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mq. abitazione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851B1FA-ED8F-67C0-3898-1514B3AE24C6}"/>
              </a:ext>
            </a:extLst>
          </p:cNvPr>
          <p:cNvSpPr txBox="1"/>
          <p:nvPr/>
        </p:nvSpPr>
        <p:spPr>
          <a:xfrm>
            <a:off x="9297656" y="3145427"/>
            <a:ext cx="1365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nr. componenti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9ABCAFB-6B5F-5946-CB0B-6F41A9700A93}"/>
              </a:ext>
            </a:extLst>
          </p:cNvPr>
          <p:cNvSpPr txBox="1"/>
          <p:nvPr/>
        </p:nvSpPr>
        <p:spPr>
          <a:xfrm>
            <a:off x="10407979" y="3145427"/>
            <a:ext cx="159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A97E"/>
                </a:solidFill>
              </a:rPr>
              <a:t>Rifiuto indifferenziato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41AFF12-F124-6FCB-6CD0-08FB9117089C}"/>
              </a:ext>
            </a:extLst>
          </p:cNvPr>
          <p:cNvSpPr txBox="1"/>
          <p:nvPr/>
        </p:nvSpPr>
        <p:spPr>
          <a:xfrm>
            <a:off x="3234958" y="5030947"/>
            <a:ext cx="1191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mq.</a:t>
            </a:r>
          </a:p>
          <a:p>
            <a:pPr algn="ctr"/>
            <a:r>
              <a:rPr lang="it-IT" sz="1600" b="1" dirty="0"/>
              <a:t>immobile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391B90C1-62AF-CD72-BD7B-74C150FBD952}"/>
              </a:ext>
            </a:extLst>
          </p:cNvPr>
          <p:cNvSpPr txBox="1"/>
          <p:nvPr/>
        </p:nvSpPr>
        <p:spPr>
          <a:xfrm>
            <a:off x="4621809" y="5029429"/>
            <a:ext cx="1191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Categoria attività</a:t>
            </a:r>
          </a:p>
        </p:txBody>
      </p:sp>
      <p:sp>
        <p:nvSpPr>
          <p:cNvPr id="35" name="Rettangolo con un angolo ritagliato 34">
            <a:extLst>
              <a:ext uri="{FF2B5EF4-FFF2-40B4-BE49-F238E27FC236}">
                <a16:creationId xmlns:a16="http://schemas.microsoft.com/office/drawing/2014/main" id="{FF007362-3C10-2B51-F80C-39ACAE9011FB}"/>
              </a:ext>
            </a:extLst>
          </p:cNvPr>
          <p:cNvSpPr/>
          <p:nvPr/>
        </p:nvSpPr>
        <p:spPr>
          <a:xfrm>
            <a:off x="8262851" y="4936690"/>
            <a:ext cx="3531860" cy="1423032"/>
          </a:xfrm>
          <a:prstGeom prst="snip1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2B3BB2BE-B958-F1F7-E073-F254DE1211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9" b="5166"/>
          <a:stretch/>
        </p:blipFill>
        <p:spPr bwMode="auto">
          <a:xfrm>
            <a:off x="8640205" y="5698223"/>
            <a:ext cx="670560" cy="58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Immagine 37" descr="La Linea Icone Di Categorie Di Prodotto Del Negozio Ha Messo, Raccolta  Riempita Di Simbolo Di Vettore Del Profilo, Pacchetto Line Illustrazione  Vettoriale - Illustrazione di stivali, automobile: 95357638">
            <a:extLst>
              <a:ext uri="{FF2B5EF4-FFF2-40B4-BE49-F238E27FC236}">
                <a16:creationId xmlns:a16="http://schemas.microsoft.com/office/drawing/2014/main" id="{6DB4CD0F-CE4C-764B-5D40-3DAF74F088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16933" r="47319" b="34277"/>
          <a:stretch/>
        </p:blipFill>
        <p:spPr bwMode="auto">
          <a:xfrm>
            <a:off x="9660647" y="5602391"/>
            <a:ext cx="800239" cy="73918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DFBCE623-06E3-0642-B4A1-6D96F8682CDA}"/>
              </a:ext>
            </a:extLst>
          </p:cNvPr>
          <p:cNvSpPr txBox="1"/>
          <p:nvPr/>
        </p:nvSpPr>
        <p:spPr>
          <a:xfrm>
            <a:off x="8386474" y="5030947"/>
            <a:ext cx="1191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mq.</a:t>
            </a:r>
          </a:p>
          <a:p>
            <a:pPr algn="ctr"/>
            <a:r>
              <a:rPr lang="it-IT" sz="1600" b="1" dirty="0"/>
              <a:t>immobile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B9090556-FC4D-BAF4-0858-969286A1569C}"/>
              </a:ext>
            </a:extLst>
          </p:cNvPr>
          <p:cNvSpPr txBox="1"/>
          <p:nvPr/>
        </p:nvSpPr>
        <p:spPr>
          <a:xfrm>
            <a:off x="9405191" y="5029429"/>
            <a:ext cx="1191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/>
              <a:t>Categoria attività</a:t>
            </a: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951C295A-F399-C896-B5D8-02DF67B7C4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6" r="24194" b="13445"/>
          <a:stretch>
            <a:fillRect/>
          </a:stretch>
        </p:blipFill>
        <p:spPr bwMode="auto">
          <a:xfrm>
            <a:off x="10930421" y="5663118"/>
            <a:ext cx="558320" cy="60335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937108E3-3418-12A2-3AFA-ECA222CA5AF2}"/>
              </a:ext>
            </a:extLst>
          </p:cNvPr>
          <p:cNvSpPr txBox="1"/>
          <p:nvPr/>
        </p:nvSpPr>
        <p:spPr>
          <a:xfrm>
            <a:off x="10320205" y="4985094"/>
            <a:ext cx="1598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00A97E"/>
                </a:solidFill>
              </a:rPr>
              <a:t>Rifiuto indifferenziato</a:t>
            </a:r>
          </a:p>
        </p:txBody>
      </p:sp>
      <p:cxnSp>
        <p:nvCxnSpPr>
          <p:cNvPr id="46" name="Connettore diritto 45">
            <a:extLst>
              <a:ext uri="{FF2B5EF4-FFF2-40B4-BE49-F238E27FC236}">
                <a16:creationId xmlns:a16="http://schemas.microsoft.com/office/drawing/2014/main" id="{FAFFDB06-2F28-2B7E-F472-8DB4F78CFCB4}"/>
              </a:ext>
            </a:extLst>
          </p:cNvPr>
          <p:cNvCxnSpPr>
            <a:cxnSpLocks/>
          </p:cNvCxnSpPr>
          <p:nvPr/>
        </p:nvCxnSpPr>
        <p:spPr>
          <a:xfrm>
            <a:off x="3001646" y="1440874"/>
            <a:ext cx="88450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64BD2B4C-F693-8A0A-9DC8-D829CB945291}"/>
              </a:ext>
            </a:extLst>
          </p:cNvPr>
          <p:cNvCxnSpPr>
            <a:cxnSpLocks/>
          </p:cNvCxnSpPr>
          <p:nvPr/>
        </p:nvCxnSpPr>
        <p:spPr>
          <a:xfrm>
            <a:off x="3011625" y="2131838"/>
            <a:ext cx="884501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206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64776DC-9034-419C-B6D1-73D38D2ECC11}"/>
              </a:ext>
            </a:extLst>
          </p:cNvPr>
          <p:cNvSpPr txBox="1"/>
          <p:nvPr/>
        </p:nvSpPr>
        <p:spPr>
          <a:xfrm>
            <a:off x="335361" y="180454"/>
            <a:ext cx="5219699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sz="2800" b="1" dirty="0">
                <a:solidFill>
                  <a:srgbClr val="054977"/>
                </a:solidFill>
                <a:latin typeface="Arial" pitchFamily="34" charset="0"/>
                <a:ea typeface="+mj-ea"/>
                <a:cs typeface="Arial" pitchFamily="34" charset="0"/>
              </a:rPr>
              <a:t>Come sarà formata la bolletta</a:t>
            </a:r>
          </a:p>
        </p:txBody>
      </p:sp>
      <p:sp>
        <p:nvSpPr>
          <p:cNvPr id="3" name="Freccia a pentagono 2">
            <a:extLst>
              <a:ext uri="{FF2B5EF4-FFF2-40B4-BE49-F238E27FC236}">
                <a16:creationId xmlns:a16="http://schemas.microsoft.com/office/drawing/2014/main" id="{E83A40C3-270E-14E1-82CB-B61BE8010004}"/>
              </a:ext>
            </a:extLst>
          </p:cNvPr>
          <p:cNvSpPr/>
          <p:nvPr/>
        </p:nvSpPr>
        <p:spPr>
          <a:xfrm>
            <a:off x="1353784" y="1507567"/>
            <a:ext cx="2719449" cy="819397"/>
          </a:xfrm>
          <a:prstGeom prst="homePlate">
            <a:avLst>
              <a:gd name="adj" fmla="val 2826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solidFill>
                  <a:schemeClr val="tx1"/>
                </a:solidFill>
              </a:rPr>
              <a:t>Quota fissa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4868633-AFA7-ED86-663C-C1EBD5A0948B}"/>
              </a:ext>
            </a:extLst>
          </p:cNvPr>
          <p:cNvSpPr txBox="1"/>
          <p:nvPr/>
        </p:nvSpPr>
        <p:spPr>
          <a:xfrm>
            <a:off x="4275114" y="1655655"/>
            <a:ext cx="6126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sui </a:t>
            </a:r>
            <a:r>
              <a:rPr lang="it-IT" sz="2400" b="1" dirty="0"/>
              <a:t>metri quadri </a:t>
            </a:r>
            <a:r>
              <a:rPr lang="it-IT" sz="2400" dirty="0"/>
              <a:t>dell’abitazione o dell’azienda </a:t>
            </a:r>
          </a:p>
        </p:txBody>
      </p:sp>
      <p:sp>
        <p:nvSpPr>
          <p:cNvPr id="5" name="Freccia a pentagono 4">
            <a:extLst>
              <a:ext uri="{FF2B5EF4-FFF2-40B4-BE49-F238E27FC236}">
                <a16:creationId xmlns:a16="http://schemas.microsoft.com/office/drawing/2014/main" id="{374CFB78-262F-513A-6E4F-41A6B067CFE4}"/>
              </a:ext>
            </a:extLst>
          </p:cNvPr>
          <p:cNvSpPr/>
          <p:nvPr/>
        </p:nvSpPr>
        <p:spPr>
          <a:xfrm>
            <a:off x="1353783" y="2764247"/>
            <a:ext cx="2719449" cy="819397"/>
          </a:xfrm>
          <a:prstGeom prst="homePlate">
            <a:avLst>
              <a:gd name="adj" fmla="val 2826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Quota normalizzata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AAEB5FF-BEE6-DAD5-FD69-0EE78A2D67FE}"/>
              </a:ext>
            </a:extLst>
          </p:cNvPr>
          <p:cNvSpPr txBox="1"/>
          <p:nvPr/>
        </p:nvSpPr>
        <p:spPr>
          <a:xfrm>
            <a:off x="4275114" y="2645843"/>
            <a:ext cx="7887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sul </a:t>
            </a:r>
            <a:r>
              <a:rPr lang="it-IT" sz="2400" b="1" dirty="0"/>
              <a:t>numero di componenti </a:t>
            </a:r>
            <a:r>
              <a:rPr lang="it-IT" sz="2400" dirty="0"/>
              <a:t>per le famiglie o sui </a:t>
            </a:r>
            <a:r>
              <a:rPr lang="it-IT" sz="2400" b="1" dirty="0"/>
              <a:t>metri quadri </a:t>
            </a:r>
            <a:r>
              <a:rPr lang="it-IT" sz="2400" dirty="0"/>
              <a:t>per le aziende</a:t>
            </a:r>
          </a:p>
        </p:txBody>
      </p:sp>
      <p:sp>
        <p:nvSpPr>
          <p:cNvPr id="7" name="Freccia a pentagono 6">
            <a:extLst>
              <a:ext uri="{FF2B5EF4-FFF2-40B4-BE49-F238E27FC236}">
                <a16:creationId xmlns:a16="http://schemas.microsoft.com/office/drawing/2014/main" id="{10689117-E6FB-162F-3B67-B987B860E5DA}"/>
              </a:ext>
            </a:extLst>
          </p:cNvPr>
          <p:cNvSpPr/>
          <p:nvPr/>
        </p:nvSpPr>
        <p:spPr>
          <a:xfrm>
            <a:off x="1353782" y="4084662"/>
            <a:ext cx="2719449" cy="819397"/>
          </a:xfrm>
          <a:prstGeom prst="homePlate">
            <a:avLst>
              <a:gd name="adj" fmla="val 2826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Quota variabile di base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BE8ADF3-F868-2BB9-1817-47FF962D23BF}"/>
              </a:ext>
            </a:extLst>
          </p:cNvPr>
          <p:cNvSpPr txBox="1"/>
          <p:nvPr/>
        </p:nvSpPr>
        <p:spPr>
          <a:xfrm>
            <a:off x="4275114" y="3882322"/>
            <a:ext cx="7887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sul </a:t>
            </a:r>
            <a:r>
              <a:rPr lang="it-IT" sz="2400" b="1" dirty="0"/>
              <a:t>numero di conferimenti prestabiliti di rifiuto indifferenziato</a:t>
            </a:r>
            <a:r>
              <a:rPr lang="it-IT" sz="2400" dirty="0"/>
              <a:t> </a:t>
            </a:r>
            <a:r>
              <a:rPr lang="it-IT" sz="2400" i="1" dirty="0"/>
              <a:t>(calcolati in litri sulla dimensione del contenitore/tessera)</a:t>
            </a:r>
          </a:p>
        </p:txBody>
      </p:sp>
      <p:sp>
        <p:nvSpPr>
          <p:cNvPr id="9" name="Segno di addizione 8">
            <a:extLst>
              <a:ext uri="{FF2B5EF4-FFF2-40B4-BE49-F238E27FC236}">
                <a16:creationId xmlns:a16="http://schemas.microsoft.com/office/drawing/2014/main" id="{9ABCCB40-A4ED-E926-0D0A-D5F1122D4F6B}"/>
              </a:ext>
            </a:extLst>
          </p:cNvPr>
          <p:cNvSpPr/>
          <p:nvPr/>
        </p:nvSpPr>
        <p:spPr>
          <a:xfrm>
            <a:off x="2481943" y="2398817"/>
            <a:ext cx="296883" cy="317930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o di addizione 9">
            <a:extLst>
              <a:ext uri="{FF2B5EF4-FFF2-40B4-BE49-F238E27FC236}">
                <a16:creationId xmlns:a16="http://schemas.microsoft.com/office/drawing/2014/main" id="{056B7537-A292-2BFD-B5AA-B732BAD64D8B}"/>
              </a:ext>
            </a:extLst>
          </p:cNvPr>
          <p:cNvSpPr/>
          <p:nvPr/>
        </p:nvSpPr>
        <p:spPr>
          <a:xfrm>
            <a:off x="2481943" y="3637709"/>
            <a:ext cx="296883" cy="317930"/>
          </a:xfrm>
          <a:prstGeom prst="mathPlus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egno di addizione 10">
            <a:extLst>
              <a:ext uri="{FF2B5EF4-FFF2-40B4-BE49-F238E27FC236}">
                <a16:creationId xmlns:a16="http://schemas.microsoft.com/office/drawing/2014/main" id="{7DFEF86F-7012-5108-C92D-BF7E05B39907}"/>
              </a:ext>
            </a:extLst>
          </p:cNvPr>
          <p:cNvSpPr/>
          <p:nvPr/>
        </p:nvSpPr>
        <p:spPr>
          <a:xfrm>
            <a:off x="2458192" y="5041527"/>
            <a:ext cx="296883" cy="317930"/>
          </a:xfrm>
          <a:prstGeom prst="mathPlus">
            <a:avLst/>
          </a:prstGeom>
          <a:solidFill>
            <a:srgbClr val="FF8B8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pentagono 11">
            <a:extLst>
              <a:ext uri="{FF2B5EF4-FFF2-40B4-BE49-F238E27FC236}">
                <a16:creationId xmlns:a16="http://schemas.microsoft.com/office/drawing/2014/main" id="{D3A534A9-0B57-B6EF-0EBE-69A1FD13DA73}"/>
              </a:ext>
            </a:extLst>
          </p:cNvPr>
          <p:cNvSpPr/>
          <p:nvPr/>
        </p:nvSpPr>
        <p:spPr>
          <a:xfrm>
            <a:off x="1353782" y="5496925"/>
            <a:ext cx="2719449" cy="819397"/>
          </a:xfrm>
          <a:prstGeom prst="homePlate">
            <a:avLst>
              <a:gd name="adj" fmla="val 28261"/>
            </a:avLst>
          </a:prstGeom>
          <a:solidFill>
            <a:srgbClr val="FF8B8B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dirty="0">
                <a:solidFill>
                  <a:schemeClr val="tx1"/>
                </a:solidFill>
              </a:rPr>
              <a:t>Quota aggiuntiva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419AEC9-B50A-9F1D-C6CA-40FBCBE10C8B}"/>
              </a:ext>
            </a:extLst>
          </p:cNvPr>
          <p:cNvSpPr txBox="1"/>
          <p:nvPr/>
        </p:nvSpPr>
        <p:spPr>
          <a:xfrm>
            <a:off x="4304808" y="5496925"/>
            <a:ext cx="7887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Applicata solo a chi conferisce più rifiuti indifferenziati rispetto a quelli prestabiliti</a:t>
            </a:r>
            <a:endParaRPr lang="it-IT" sz="2400" b="1" i="1" dirty="0">
              <a:solidFill>
                <a:srgbClr val="FF00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2177CC3-4DB8-074A-CD9C-44C53F662429}"/>
              </a:ext>
            </a:extLst>
          </p:cNvPr>
          <p:cNvSpPr txBox="1"/>
          <p:nvPr/>
        </p:nvSpPr>
        <p:spPr>
          <a:xfrm>
            <a:off x="472732" y="5256778"/>
            <a:ext cx="5180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07511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>
            <a:extLst>
              <a:ext uri="{FF2B5EF4-FFF2-40B4-BE49-F238E27FC236}">
                <a16:creationId xmlns:a16="http://schemas.microsoft.com/office/drawing/2014/main" id="{C0CF507E-72C1-436F-9431-0CC217C93F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35360" y="16523"/>
            <a:ext cx="11713301" cy="9122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it-IT" altLang="it-IT" sz="2800" dirty="0"/>
              <a:t>I conferimenti prestabiliti per le Famiglie / Utenze domestiche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DFB8D3-B694-495A-91F7-55250D06F48B}"/>
              </a:ext>
            </a:extLst>
          </p:cNvPr>
          <p:cNvSpPr txBox="1"/>
          <p:nvPr/>
        </p:nvSpPr>
        <p:spPr>
          <a:xfrm>
            <a:off x="671516" y="4436099"/>
            <a:ext cx="102778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Ad esempio, una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famiglia di 4 componenti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, che conferisce con una dotazione da 30 litri, può disporre di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4 svuotamenti al mese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Se hai sia il bidoncino porta a porta che la Carta Smeraldo, </a:t>
            </a: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devi considerare i litri annuali prestabiliti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7C78294-0487-90B9-19C4-0EE1E61B5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28" y="1062769"/>
            <a:ext cx="5886904" cy="300632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777D7CB-FD0F-82FE-76B0-68EF80C0C8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7117" y="1062769"/>
            <a:ext cx="4042236" cy="300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7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>
            <a:extLst>
              <a:ext uri="{FF2B5EF4-FFF2-40B4-BE49-F238E27FC236}">
                <a16:creationId xmlns:a16="http://schemas.microsoft.com/office/drawing/2014/main" id="{C0CF507E-72C1-436F-9431-0CC217C93F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3339" y="16523"/>
            <a:ext cx="11905323" cy="91228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it-IT" altLang="it-IT" sz="2800" dirty="0"/>
              <a:t>I conferimenti prestabiliti per le Utenze NON DOMESTICHE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54897B2-1FD0-485B-AF65-A6373EB02ECD}"/>
              </a:ext>
            </a:extLst>
          </p:cNvPr>
          <p:cNvSpPr txBox="1"/>
          <p:nvPr/>
        </p:nvSpPr>
        <p:spPr>
          <a:xfrm>
            <a:off x="6025007" y="843677"/>
            <a:ext cx="581082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Per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tutte le dotazioni con volume fino a 1.700 litri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sono stati previsti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24 svuotamenti annui.</a:t>
            </a:r>
          </a:p>
          <a:p>
            <a:pPr algn="just"/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Con un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contenitore grande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si pagherà una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quota variabile di base più elevata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, perché si potranno conferire più rifiuti indifferenziati.</a:t>
            </a:r>
          </a:p>
          <a:p>
            <a:pPr algn="just"/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Se hai sia la Carta Smeraldo che i contenitori, i litri annui prestabiliti da considerare sono la somma di quelli previsti per i soli contenitori. </a:t>
            </a:r>
          </a:p>
          <a:p>
            <a:pPr algn="just"/>
            <a:endParaRPr lang="it-IT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Se si hanno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più contenitori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, si considera la </a:t>
            </a:r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somma dei litri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per calcolare la quota variabile di base.</a:t>
            </a:r>
            <a:endParaRPr lang="it-IT" sz="2200" b="1" dirty="0">
              <a:solidFill>
                <a:srgbClr val="FF0000"/>
              </a:solidFill>
            </a:endParaRP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id="{A9643633-7F70-6C5C-BDE9-46156C1A017B}"/>
              </a:ext>
            </a:extLst>
          </p:cNvPr>
          <p:cNvSpPr/>
          <p:nvPr/>
        </p:nvSpPr>
        <p:spPr>
          <a:xfrm>
            <a:off x="5412183" y="2305427"/>
            <a:ext cx="462805" cy="1056117"/>
          </a:xfrm>
          <a:prstGeom prst="rightArrow">
            <a:avLst>
              <a:gd name="adj1" fmla="val 60495"/>
              <a:gd name="adj2" fmla="val 50000"/>
            </a:avLst>
          </a:prstGeom>
          <a:solidFill>
            <a:schemeClr val="bg1">
              <a:lumMod val="85000"/>
            </a:schemeClr>
          </a:solidFill>
          <a:ln>
            <a:solidFill>
              <a:srgbClr val="ED7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D7558DE-C9E6-8792-551E-C9BF302D9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38" y="928807"/>
            <a:ext cx="5118826" cy="38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63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44055B-6CC7-42FB-8484-72B85EB1E8C6}"/>
              </a:ext>
            </a:extLst>
          </p:cNvPr>
          <p:cNvSpPr txBox="1"/>
          <p:nvPr/>
        </p:nvSpPr>
        <p:spPr>
          <a:xfrm>
            <a:off x="644828" y="2838069"/>
            <a:ext cx="10902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it-IT" sz="4000" b="1" dirty="0">
                <a:solidFill>
                  <a:srgbClr val="054977"/>
                </a:solidFill>
                <a:latin typeface="Arial" pitchFamily="34" charset="0"/>
                <a:ea typeface="+mj-ea"/>
                <a:cs typeface="Arial" pitchFamily="34" charset="0"/>
              </a:rPr>
              <a:t>Alcune ulteriori avvertenze e considerazioni</a:t>
            </a:r>
          </a:p>
        </p:txBody>
      </p:sp>
    </p:spTree>
    <p:extLst>
      <p:ext uri="{BB962C8B-B14F-4D97-AF65-F5344CB8AC3E}">
        <p14:creationId xmlns:p14="http://schemas.microsoft.com/office/powerpoint/2010/main" val="1118464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4EDF7A-C9DB-42BA-A935-DE5E0C266E8A}"/>
              </a:ext>
            </a:extLst>
          </p:cNvPr>
          <p:cNvSpPr txBox="1"/>
          <p:nvPr/>
        </p:nvSpPr>
        <p:spPr>
          <a:xfrm>
            <a:off x="466970" y="1846711"/>
            <a:ext cx="10945216" cy="3573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Sarà 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Hera ad inviare la bolletta 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agli utenti.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 </a:t>
            </a:r>
            <a:r>
              <a:rPr lang="it-IT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Tariffe 2025 </a:t>
            </a:r>
            <a:r>
              <a:rPr lang="it-IT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il </a:t>
            </a:r>
            <a:r>
              <a:rPr lang="it-IT" sz="2400" b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Regolamento TCP </a:t>
            </a:r>
            <a:r>
              <a:rPr lang="it-IT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saranno stabiliti dall’Agenzia Territoriale dell’Emilia-Romagna per i Servizi Idrici e Rifiuti </a:t>
            </a:r>
            <a:r>
              <a:rPr lang="it-IT" sz="2400" b="1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“ATERSIR” </a:t>
            </a:r>
            <a:r>
              <a:rPr lang="it-IT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entro il primo semestre 2025 e resi disponibili nell’area “Assistenza” del sito </a:t>
            </a:r>
            <a:r>
              <a:rPr lang="it-IT" sz="2400" u="sng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www.gruppohera.it</a:t>
            </a:r>
            <a:r>
              <a:rPr lang="it-IT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selezionando il proprio comune.</a:t>
            </a:r>
          </a:p>
          <a:p>
            <a:pPr algn="just">
              <a:lnSpc>
                <a:spcPct val="120000"/>
              </a:lnSpc>
              <a:spcBef>
                <a:spcPts val="800"/>
              </a:spcBef>
              <a:spcAft>
                <a:spcPts val="800"/>
              </a:spcAft>
            </a:pPr>
            <a:r>
              <a:rPr lang="it-IT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it-IT" sz="24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prima bolletta </a:t>
            </a:r>
            <a:r>
              <a:rPr lang="it-IT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verrà spedita </a:t>
            </a:r>
            <a:r>
              <a:rPr lang="it-IT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durante l’estate 2025</a:t>
            </a:r>
            <a:r>
              <a:rPr lang="it-IT" sz="2400" dirty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1D5FAF-A2CB-40BA-95DD-D48AAA4DBABA}"/>
              </a:ext>
            </a:extLst>
          </p:cNvPr>
          <p:cNvSpPr txBox="1"/>
          <p:nvPr/>
        </p:nvSpPr>
        <p:spPr>
          <a:xfrm>
            <a:off x="386820" y="932724"/>
            <a:ext cx="9576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t-IT"/>
            </a:defPPr>
            <a:lvl1pPr algn="just">
              <a:spcBef>
                <a:spcPts val="600"/>
              </a:spcBef>
              <a:spcAft>
                <a:spcPts val="600"/>
              </a:spcAft>
              <a:tabLst>
                <a:tab pos="4766945" algn="l"/>
              </a:tabLst>
              <a:defRPr b="1">
                <a:solidFill>
                  <a:srgbClr val="00A97E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it-IT" sz="3200" dirty="0">
                <a:cs typeface="Times New Roman" panose="02020603050405020304" pitchFamily="18" charset="0"/>
              </a:rPr>
              <a:t>La Tariffa Puntuale in vigore dal 1° gennaio 2025</a:t>
            </a:r>
          </a:p>
        </p:txBody>
      </p:sp>
    </p:spTree>
    <p:extLst>
      <p:ext uri="{BB962C8B-B14F-4D97-AF65-F5344CB8AC3E}">
        <p14:creationId xmlns:p14="http://schemas.microsoft.com/office/powerpoint/2010/main" val="3845916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54EDF7A-C9DB-42BA-A935-DE5E0C266E8A}"/>
              </a:ext>
            </a:extLst>
          </p:cNvPr>
          <p:cNvSpPr txBox="1"/>
          <p:nvPr/>
        </p:nvSpPr>
        <p:spPr>
          <a:xfrm>
            <a:off x="465355" y="1761733"/>
            <a:ext cx="1123427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2400" b="1" dirty="0">
                <a:solidFill>
                  <a:srgbClr val="00A97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Separare bene i rifiuti diventa sempre più importante. 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Times New Roman" panose="02020603050405020304" pitchFamily="18" charset="0"/>
              </a:rPr>
              <a:t>Per incentivare la differenziata, puoi continuare a conferire </a:t>
            </a:r>
            <a:r>
              <a:rPr lang="it-IT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tutti i rifiuti differenziati SENZA costi aggiuntivi</a:t>
            </a:r>
            <a:r>
              <a:rPr lang="it-IT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it-IT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TCP</a:t>
            </a:r>
            <a:r>
              <a:rPr lang="it-IT" sz="2400" dirty="0">
                <a:latin typeface="Arial" panose="020B0604020202020204" pitchFamily="34" charset="0"/>
                <a:ea typeface="Times New Roman" panose="02020603050405020304" pitchFamily="18" charset="0"/>
              </a:rPr>
              <a:t>, infatti, ha l’obiettivo di </a:t>
            </a:r>
            <a:r>
              <a:rPr lang="it-IT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ridurre l’indifferenziato separando bene i rifiuti, </a:t>
            </a:r>
            <a:r>
              <a:rPr lang="it-IT" sz="2400" dirty="0">
                <a:latin typeface="Arial" panose="020B0604020202020204" pitchFamily="34" charset="0"/>
                <a:ea typeface="Times New Roman" panose="02020603050405020304" pitchFamily="18" charset="0"/>
              </a:rPr>
              <a:t>per recuperare e riciclare quantità sempre maggiori di organico, carta, plastica, vetro. 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2400" dirty="0">
                <a:latin typeface="Arial" panose="020B0604020202020204" pitchFamily="34" charset="0"/>
                <a:ea typeface="Times New Roman" panose="02020603050405020304" pitchFamily="18" charset="0"/>
              </a:rPr>
              <a:t>La </a:t>
            </a:r>
            <a:r>
              <a:rPr lang="it-IT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sola frazione di indifferenziato verrà misurata conteggiando i conferimenti</a:t>
            </a:r>
            <a:r>
              <a:rPr lang="it-IT" sz="2400" dirty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it-IT" sz="24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B1D5FAF-A2CB-40BA-95DD-D48AAA4DBABA}"/>
              </a:ext>
            </a:extLst>
          </p:cNvPr>
          <p:cNvSpPr txBox="1"/>
          <p:nvPr/>
        </p:nvSpPr>
        <p:spPr>
          <a:xfrm>
            <a:off x="465355" y="441668"/>
            <a:ext cx="10897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it-IT" sz="3200" b="1" dirty="0">
                <a:solidFill>
                  <a:srgbClr val="00A97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IL SERVIZIO DI RACCOLTA RIFIUTI RESTA LO STESSO</a:t>
            </a:r>
          </a:p>
        </p:txBody>
      </p:sp>
    </p:spTree>
    <p:extLst>
      <p:ext uri="{BB962C8B-B14F-4D97-AF65-F5344CB8AC3E}">
        <p14:creationId xmlns:p14="http://schemas.microsoft.com/office/powerpoint/2010/main" val="3438230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0B9FCD26276B843AE09FC9E9DA2263D" ma:contentTypeVersion="6" ma:contentTypeDescription="Creare un nuovo documento." ma:contentTypeScope="" ma:versionID="3e8cc89aca06ff464b0d61a1137880bd">
  <xsd:schema xmlns:xsd="http://www.w3.org/2001/XMLSchema" xmlns:xs="http://www.w3.org/2001/XMLSchema" xmlns:p="http://schemas.microsoft.com/office/2006/metadata/properties" xmlns:ns2="7d4fbb93-ed58-41ff-aed1-aea5b22bc778" xmlns:ns3="04d17a6f-8310-42df-92fa-bc1d5054563a" targetNamespace="http://schemas.microsoft.com/office/2006/metadata/properties" ma:root="true" ma:fieldsID="b1e55cf7747ca832ea9fdc1100034bb1" ns2:_="" ns3:_="">
    <xsd:import namespace="7d4fbb93-ed58-41ff-aed1-aea5b22bc778"/>
    <xsd:import namespace="04d17a6f-8310-42df-92fa-bc1d505456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fbb93-ed58-41ff-aed1-aea5b22bc7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d17a6f-8310-42df-92fa-bc1d5054563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4B124C-0746-419A-85EB-E1A45FCBB6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A3D643-324A-4DB9-89DC-CAADA68FB9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4fbb93-ed58-41ff-aed1-aea5b22bc778"/>
    <ds:schemaRef ds:uri="04d17a6f-8310-42df-92fa-bc1d505456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5f73a75-999a-4b6f-83c1-8a9511c3f90d}" enabled="0" method="" siteId="{05f73a75-999a-4b6f-83c1-8a9511c3f90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2233</TotalTime>
  <Words>1711</Words>
  <Application>Microsoft Office PowerPoint</Application>
  <PresentationFormat>Widescreen</PresentationFormat>
  <Paragraphs>205</Paragraphs>
  <Slides>24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2" baseType="lpstr">
      <vt:lpstr>MS PGothic</vt:lpstr>
      <vt:lpstr>Arial</vt:lpstr>
      <vt:lpstr>Calibri</vt:lpstr>
      <vt:lpstr>Calibri Light</vt:lpstr>
      <vt:lpstr>HelveticaNeueLTStd-Cn</vt:lpstr>
      <vt:lpstr>Times New Roman</vt:lpstr>
      <vt:lpstr>Times-Roman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conferimenti prestabiliti per le Famiglie / Utenze domestiche</vt:lpstr>
      <vt:lpstr>I conferimenti prestabiliti per le Utenze NON DOMESTICHE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Lombardi Patrizia</dc:creator>
  <cp:lastModifiedBy>Angelo</cp:lastModifiedBy>
  <cp:revision>128</cp:revision>
  <cp:lastPrinted>2024-11-11T08:11:44Z</cp:lastPrinted>
  <dcterms:created xsi:type="dcterms:W3CDTF">2022-05-20T10:43:43Z</dcterms:created>
  <dcterms:modified xsi:type="dcterms:W3CDTF">2024-11-27T11:27:28Z</dcterms:modified>
</cp:coreProperties>
</file>